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333" r:id="rId2"/>
    <p:sldId id="334" r:id="rId3"/>
    <p:sldId id="344" r:id="rId4"/>
    <p:sldId id="335" r:id="rId5"/>
    <p:sldId id="336" r:id="rId6"/>
    <p:sldId id="337" r:id="rId7"/>
    <p:sldId id="338" r:id="rId8"/>
    <p:sldId id="345" r:id="rId9"/>
    <p:sldId id="339" r:id="rId10"/>
    <p:sldId id="340" r:id="rId11"/>
    <p:sldId id="356" r:id="rId12"/>
    <p:sldId id="346" r:id="rId13"/>
    <p:sldId id="351" r:id="rId14"/>
    <p:sldId id="350" r:id="rId15"/>
    <p:sldId id="352" r:id="rId16"/>
    <p:sldId id="353" r:id="rId17"/>
    <p:sldId id="357" r:id="rId18"/>
    <p:sldId id="358" r:id="rId19"/>
    <p:sldId id="361" r:id="rId20"/>
    <p:sldId id="347" r:id="rId21"/>
    <p:sldId id="348" r:id="rId22"/>
    <p:sldId id="359" r:id="rId23"/>
    <p:sldId id="360" r:id="rId24"/>
    <p:sldId id="376" r:id="rId25"/>
    <p:sldId id="371" r:id="rId26"/>
    <p:sldId id="370" r:id="rId27"/>
    <p:sldId id="369" r:id="rId28"/>
    <p:sldId id="368" r:id="rId29"/>
    <p:sldId id="362" r:id="rId30"/>
    <p:sldId id="364" r:id="rId31"/>
    <p:sldId id="363" r:id="rId32"/>
    <p:sldId id="366" r:id="rId33"/>
    <p:sldId id="372" r:id="rId34"/>
    <p:sldId id="373" r:id="rId35"/>
    <p:sldId id="374" r:id="rId36"/>
    <p:sldId id="375" r:id="rId37"/>
    <p:sldId id="377" r:id="rId38"/>
    <p:sldId id="382" r:id="rId39"/>
    <p:sldId id="383" r:id="rId40"/>
    <p:sldId id="378" r:id="rId41"/>
    <p:sldId id="379" r:id="rId42"/>
    <p:sldId id="380" r:id="rId43"/>
    <p:sldId id="381" r:id="rId44"/>
    <p:sldId id="384" r:id="rId45"/>
    <p:sldId id="387" r:id="rId46"/>
    <p:sldId id="388" r:id="rId47"/>
    <p:sldId id="274" r:id="rId48"/>
    <p:sldId id="349" r:id="rId49"/>
    <p:sldId id="365" r:id="rId50"/>
    <p:sldId id="354" r:id="rId51"/>
    <p:sldId id="385" r:id="rId52"/>
    <p:sldId id="386" r:id="rId5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C3"/>
    <a:srgbClr val="FFFFCC"/>
    <a:srgbClr val="FFFFFF"/>
    <a:srgbClr val="E95D44"/>
    <a:srgbClr val="0F96FA"/>
    <a:srgbClr val="F1592D"/>
    <a:srgbClr val="0F9FFA"/>
    <a:srgbClr val="0F9FC3"/>
    <a:srgbClr val="B8B8B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8044" autoAdjust="0"/>
  </p:normalViewPr>
  <p:slideViewPr>
    <p:cSldViewPr snapToGrid="0" snapToObjects="1">
      <p:cViewPr varScale="1">
        <p:scale>
          <a:sx n="146" d="100"/>
          <a:sy n="146" d="100"/>
        </p:scale>
        <p:origin x="174" y="120"/>
      </p:cViewPr>
      <p:guideLst>
        <p:guide orient="horz" pos="1620"/>
        <p:guide pos="2880"/>
        <p:guide orient="horz" pos="166"/>
        <p:guide orient="horz" pos="1632"/>
        <p:guide pos="184"/>
        <p:guide pos="223"/>
      </p:guideLst>
    </p:cSldViewPr>
  </p:slideViewPr>
  <p:notesTextViewPr>
    <p:cViewPr>
      <p:scale>
        <a:sx n="100" d="100"/>
        <a:sy n="100" d="100"/>
      </p:scale>
      <p:origin x="0" y="0"/>
    </p:cViewPr>
  </p:notesTextViewPr>
  <p:sorterViewPr>
    <p:cViewPr varScale="1">
      <p:scale>
        <a:sx n="100" d="100"/>
        <a:sy n="100" d="100"/>
      </p:scale>
      <p:origin x="0" y="-2568"/>
    </p:cViewPr>
  </p:sorterViewPr>
  <p:notesViewPr>
    <p:cSldViewPr snapToGrid="0" snapToObjects="1">
      <p:cViewPr varScale="1">
        <p:scale>
          <a:sx n="55" d="100"/>
          <a:sy n="55" d="100"/>
        </p:scale>
        <p:origin x="279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7/3/2020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endParaRPr lang="en-US" sz="1200" dirty="0" smtClean="0">
              <a:effectLst/>
              <a:latin typeface="+mn-lt"/>
              <a:ea typeface="+mn-ea"/>
              <a:cs typeface="+mn-cs"/>
              <a:sym typeface="Calibri"/>
            </a:endParaRPr>
          </a:p>
        </p:txBody>
      </p:sp>
    </p:spTree>
    <p:extLst>
      <p:ext uri="{BB962C8B-B14F-4D97-AF65-F5344CB8AC3E}">
        <p14:creationId xmlns:p14="http://schemas.microsoft.com/office/powerpoint/2010/main" val="3589646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pSp>
        <p:nvGrpSpPr>
          <p:cNvPr id="2" name="Group 1"/>
          <p:cNvGrpSpPr/>
          <p:nvPr userDrawn="1"/>
        </p:nvGrpSpPr>
        <p:grpSpPr>
          <a:xfrm>
            <a:off x="-8920" y="2154156"/>
            <a:ext cx="9161828" cy="865432"/>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sp>
        <p:nvSpPr>
          <p:cNvPr id="22" name="Title 21"/>
          <p:cNvSpPr>
            <a:spLocks noGrp="1"/>
          </p:cNvSpPr>
          <p:nvPr>
            <p:ph type="title" hasCustomPrompt="1"/>
          </p:nvPr>
        </p:nvSpPr>
        <p:spPr>
          <a:xfrm>
            <a:off x="381954" y="3259117"/>
            <a:ext cx="3717773" cy="1172206"/>
          </a:xfrm>
          <a:prstGeom prst="rect">
            <a:avLst/>
          </a:prstGeom>
        </p:spPr>
        <p:txBody>
          <a:bodyPr vert="horz"/>
          <a:lstStyle>
            <a:lvl1pPr algn="l">
              <a:defRPr>
                <a:solidFill>
                  <a:srgbClr val="007DC3"/>
                </a:solidFill>
              </a:defRPr>
            </a:lvl1pPr>
          </a:lstStyle>
          <a:p>
            <a:r>
              <a:rPr lang="en-US" dirty="0" smtClean="0"/>
              <a:t>CLICK TO EDIT MASTER TITLE STYLE</a:t>
            </a:r>
            <a:endParaRPr lang="en-US" dirty="0"/>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grpSp>
        <p:nvGrpSpPr>
          <p:cNvPr id="27" name="Group 26"/>
          <p:cNvGrpSpPr/>
          <p:nvPr userDrawn="1"/>
        </p:nvGrpSpPr>
        <p:grpSpPr>
          <a:xfrm>
            <a:off x="3253738" y="292419"/>
            <a:ext cx="2629356" cy="4024160"/>
            <a:chOff x="3253738" y="292419"/>
            <a:chExt cx="2629356" cy="4024160"/>
          </a:xfrm>
        </p:grpSpPr>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53738" y="292419"/>
              <a:ext cx="2629356" cy="344239"/>
            </a:xfrm>
            <a:prstGeom prst="rect">
              <a:avLst/>
            </a:prstGeom>
          </p:spPr>
        </p:pic>
        <p:grpSp>
          <p:nvGrpSpPr>
            <p:cNvPr id="25" name="Group 24"/>
            <p:cNvGrpSpPr/>
            <p:nvPr userDrawn="1"/>
          </p:nvGrpSpPr>
          <p:grpSpPr>
            <a:xfrm>
              <a:off x="4152174" y="856717"/>
              <a:ext cx="836532" cy="3459862"/>
              <a:chOff x="4152174" y="856717"/>
              <a:chExt cx="836532" cy="3459862"/>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pic>
            <p:nvPicPr>
              <p:cNvPr id="24" name="Picture 2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52174" y="856717"/>
                <a:ext cx="832484" cy="3459862"/>
              </a:xfrm>
              <a:prstGeom prst="rect">
                <a:avLst/>
              </a:prstGeom>
            </p:spPr>
          </p:pic>
        </p:grpSp>
      </p:grpSp>
    </p:spTree>
    <p:extLst>
      <p:ext uri="{BB962C8B-B14F-4D97-AF65-F5344CB8AC3E}">
        <p14:creationId xmlns:p14="http://schemas.microsoft.com/office/powerpoint/2010/main" val="332492081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24" name="Shape 40"/>
          <p:cNvSpPr>
            <a:spLocks noGrp="1"/>
          </p:cNvSpPr>
          <p:nvPr>
            <p:ph type="title" hasCustomPrompt="1"/>
          </p:nvPr>
        </p:nvSpPr>
        <p:spPr>
          <a:xfrm>
            <a:off x="1054292" y="1287358"/>
            <a:ext cx="3175397" cy="681142"/>
          </a:xfrm>
          <a:prstGeom prst="rect">
            <a:avLst/>
          </a:prstGeom>
        </p:spPr>
        <p:txBody>
          <a:bodyPr anchor="ctr">
            <a:noAutofit/>
          </a:bodyPr>
          <a:lstStyle>
            <a:lvl1pPr algn="l">
              <a:defRPr sz="2000">
                <a:solidFill>
                  <a:srgbClr val="007CC3"/>
                </a:solidFill>
              </a:defRPr>
            </a:lvl1pPr>
          </a:lstStyle>
          <a:p>
            <a:r>
              <a:rPr lang="en-US" dirty="0" smtClean="0"/>
              <a:t>TITLE TEXT</a:t>
            </a:r>
            <a:endParaRPr lang="en-US" dirty="0"/>
          </a:p>
        </p:txBody>
      </p:sp>
      <p:sp>
        <p:nvSpPr>
          <p:cNvPr id="25" name="Text Placeholder 2"/>
          <p:cNvSpPr txBox="1">
            <a:spLocks/>
          </p:cNvSpPr>
          <p:nvPr userDrawn="1"/>
        </p:nvSpPr>
        <p:spPr>
          <a:xfrm>
            <a:off x="389699" y="4610386"/>
            <a:ext cx="6024775"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smtClean="0">
                <a:solidFill>
                  <a:schemeClr val="tx2">
                    <a:lumMod val="50000"/>
                  </a:schemeClr>
                </a:solidFill>
              </a:rPr>
              <a:t>© 2019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pic>
        <p:nvPicPr>
          <p:cNvPr id="26" name="Picture 25"/>
          <p:cNvPicPr>
            <a:picLocks noChangeAspect="1"/>
          </p:cNvPicPr>
          <p:nvPr userDrawn="1"/>
        </p:nvPicPr>
        <p:blipFill>
          <a:blip r:embed="rId2"/>
          <a:stretch>
            <a:fillRect/>
          </a:stretch>
        </p:blipFill>
        <p:spPr>
          <a:xfrm>
            <a:off x="8034834" y="4511610"/>
            <a:ext cx="909665" cy="465265"/>
          </a:xfrm>
          <a:prstGeom prst="rect">
            <a:avLst/>
          </a:prstGeom>
        </p:spPr>
      </p:pic>
      <p:grpSp>
        <p:nvGrpSpPr>
          <p:cNvPr id="37" name="Group 36"/>
          <p:cNvGrpSpPr/>
          <p:nvPr userDrawn="1"/>
        </p:nvGrpSpPr>
        <p:grpSpPr>
          <a:xfrm>
            <a:off x="-8920" y="2124012"/>
            <a:ext cx="9161828" cy="865432"/>
            <a:chOff x="-8920" y="2124012"/>
            <a:chExt cx="9161828" cy="865432"/>
          </a:xfrm>
        </p:grpSpPr>
        <p:sp>
          <p:nvSpPr>
            <p:cNvPr id="38"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39"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2"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3"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4"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5"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6"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7"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48"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49"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0"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pPr lvl="0"/>
              <a:endParaRPr/>
            </a:p>
          </p:txBody>
        </p:sp>
        <p:sp>
          <p:nvSpPr>
            <p:cNvPr id="51"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2"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3"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4"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5"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sp>
          <p:nvSpPr>
            <p:cNvPr id="56"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pPr lvl="0"/>
              <a:endParaRPr/>
            </a:p>
          </p:txBody>
        </p:sp>
      </p:grpSp>
    </p:spTree>
    <p:extLst>
      <p:ext uri="{BB962C8B-B14F-4D97-AF65-F5344CB8AC3E}">
        <p14:creationId xmlns:p14="http://schemas.microsoft.com/office/powerpoint/2010/main" val="2340575716"/>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2829703"/>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642038923"/>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r>
              <a:rPr lang="en-US" smtClean="0"/>
              <a:t>Click icon to add picture</a:t>
            </a:r>
            <a:endParaRPr lang="en-US" dirty="0"/>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9" name="Picture 1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076237770"/>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smtClean="0"/>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6010" y="150264"/>
            <a:ext cx="8723050" cy="452986"/>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44999651"/>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37227261"/>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2" name="Picture 1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3143605"/>
      </p:ext>
    </p:extLst>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321887839"/>
      </p:ext>
    </p:extLst>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7" name="Picture 6"/>
          <p:cNvPicPr>
            <a:picLocks noChangeAspect="1"/>
          </p:cNvPicPr>
          <p:nvPr userDrawn="1"/>
        </p:nvPicPr>
        <p:blipFill>
          <a:blip r:embed="rId2">
            <a:biLevel thresh="25000"/>
          </a:blip>
          <a:stretch>
            <a:fillRect/>
          </a:stretch>
        </p:blipFill>
        <p:spPr>
          <a:xfrm>
            <a:off x="8024812" y="4505338"/>
            <a:ext cx="914401" cy="467410"/>
          </a:xfrm>
          <a:prstGeom prst="rect">
            <a:avLst/>
          </a:prstGeom>
        </p:spPr>
      </p:pic>
    </p:spTree>
    <p:extLst>
      <p:ext uri="{BB962C8B-B14F-4D97-AF65-F5344CB8AC3E}">
        <p14:creationId xmlns:p14="http://schemas.microsoft.com/office/powerpoint/2010/main" val="251321754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r>
              <a:rPr lang="en-US" smtClean="0"/>
              <a:t>Click icon to add picture</a:t>
            </a:r>
            <a:endParaRPr lang="en-US" dirty="0"/>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dirty="0" smtClean="0"/>
              <a:t>TITLE TEXT</a:t>
            </a:r>
            <a:endParaRPr lang="en-US" dirty="0"/>
          </a:p>
        </p:txBody>
      </p:sp>
      <p:pic>
        <p:nvPicPr>
          <p:cNvPr id="4" name="Picture 3"/>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242638205"/>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dirty="0" smtClean="0"/>
              <a:t>TITLE TEXT</a:t>
            </a:r>
            <a:endParaRPr lang="en-US" dirty="0"/>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198843792"/>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dirty="0" smtClean="0"/>
              <a:t>TITLE TEXT</a:t>
            </a:r>
            <a:endParaRPr lang="en-US" dirty="0"/>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smtClean="0"/>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7772418"/>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309329221"/>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722376293"/>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0">
                <a:solidFill>
                  <a:schemeClr val="tx1"/>
                </a:solidFill>
              </a:defRPr>
            </a:lvl1pPr>
          </a:lstStyle>
          <a:p>
            <a:r>
              <a:rPr lang="en-US" dirty="0" smtClean="0"/>
              <a:t>Title text</a:t>
            </a:r>
            <a:endParaRPr lang="en-US" dirty="0"/>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073566258"/>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955877283"/>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488601" y="1150334"/>
            <a:ext cx="5585301" cy="475265"/>
          </a:xfrm>
          <a:prstGeom prst="rect">
            <a:avLst/>
          </a:prstGeom>
        </p:spPr>
        <p:txBody>
          <a:bodyPr anchor="t">
            <a:noAutofit/>
          </a:bodyPr>
          <a:lstStyle>
            <a:lvl1pPr>
              <a:defRPr sz="2000" b="0">
                <a:solidFill>
                  <a:schemeClr val="tx1"/>
                </a:solidFill>
              </a:defRPr>
            </a:lvl1pPr>
          </a:lstStyle>
          <a:p>
            <a:r>
              <a:rPr lang="en-US" dirty="0" smtClean="0"/>
              <a:t>Title text</a:t>
            </a:r>
            <a:endParaRPr lang="en-US" dirty="0"/>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26313949"/>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5" r:id="rId1"/>
    <p:sldLayoutId id="2147483681" r:id="rId2"/>
    <p:sldLayoutId id="2147483691" r:id="rId3"/>
    <p:sldLayoutId id="2147483684" r:id="rId4"/>
    <p:sldLayoutId id="2147483682" r:id="rId5"/>
    <p:sldLayoutId id="2147483699" r:id="rId6"/>
    <p:sldLayoutId id="2147483700" r:id="rId7"/>
    <p:sldLayoutId id="2147483701" r:id="rId8"/>
    <p:sldLayoutId id="2147483702" r:id="rId9"/>
    <p:sldLayoutId id="2147483680" r:id="rId10"/>
    <p:sldLayoutId id="2147483696" r:id="rId11"/>
    <p:sldLayoutId id="2147483685" r:id="rId12"/>
    <p:sldLayoutId id="2147483704" r:id="rId13"/>
    <p:sldLayoutId id="2147483686" r:id="rId14"/>
    <p:sldLayoutId id="2147483698" r:id="rId15"/>
    <p:sldLayoutId id="2147483695" r:id="rId16"/>
    <p:sldLayoutId id="2147483697" r:id="rId17"/>
    <p:sldLayoutId id="2147483694" r:id="rId18"/>
    <p:sldLayoutId id="2147483676" r:id="rId19"/>
  </p:sldLayoutIdLst>
  <p:transition spd="med"/>
  <p:timing>
    <p:tnLst>
      <p:par>
        <p:cTn id="1" dur="indefinite" restart="never" nodeType="tmRoot"/>
      </p:par>
    </p:tnLst>
  </p:timing>
  <p:hf hdr="0" ftr="0" dt="0"/>
  <p:txStyles>
    <p:titleStyle>
      <a:lvl1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eaLnBrk="1" latinLnBrk="0" hangingPunct="1">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www.libpng.org/pub/png/libpng.html" TargetMode="External"/><Relationship Id="rId2" Type="http://schemas.openxmlformats.org/officeDocument/2006/relationships/hyperlink" Target="https://github.com/pngwriter/pngwriter/tree/master/pngs" TargetMode="External"/><Relationship Id="rId1" Type="http://schemas.openxmlformats.org/officeDocument/2006/relationships/slideLayout" Target="../slideLayouts/slideLayout11.xml"/><Relationship Id="rId4" Type="http://schemas.openxmlformats.org/officeDocument/2006/relationships/hyperlink" Target="https://pillow.readthedocs.io/en/stable/index.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vmlDrawing" Target="../drawings/vmlDrawing1.vml"/><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8344" y="4513808"/>
            <a:ext cx="893959" cy="459720"/>
          </a:xfrm>
          <a:prstGeom prst="rect">
            <a:avLst/>
          </a:prstGeom>
        </p:spPr>
      </p:pic>
      <p:sp>
        <p:nvSpPr>
          <p:cNvPr id="5" name="Title 4"/>
          <p:cNvSpPr>
            <a:spLocks noGrp="1"/>
          </p:cNvSpPr>
          <p:nvPr>
            <p:ph type="title"/>
          </p:nvPr>
        </p:nvSpPr>
        <p:spPr>
          <a:xfrm>
            <a:off x="381954" y="3259117"/>
            <a:ext cx="3717773" cy="547640"/>
          </a:xfrm>
        </p:spPr>
        <p:txBody>
          <a:bodyPr/>
          <a:lstStyle/>
          <a:p>
            <a:r>
              <a:rPr lang="en-US" dirty="0" smtClean="0"/>
              <a:t>Annotation tool</a:t>
            </a:r>
            <a:r>
              <a:rPr lang="en-US" dirty="0"/>
              <a:t>s</a:t>
            </a:r>
          </a:p>
        </p:txBody>
      </p:sp>
    </p:spTree>
    <p:extLst>
      <p:ext uri="{BB962C8B-B14F-4D97-AF65-F5344CB8AC3E}">
        <p14:creationId xmlns:p14="http://schemas.microsoft.com/office/powerpoint/2010/main" val="366653319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 solution: Workbench </a:t>
            </a:r>
            <a:r>
              <a:rPr lang="en-US" dirty="0"/>
              <a:t>-&gt; APDL</a:t>
            </a:r>
          </a:p>
        </p:txBody>
      </p:sp>
      <p:sp>
        <p:nvSpPr>
          <p:cNvPr id="4" name="Slide Number Placeholder 3"/>
          <p:cNvSpPr>
            <a:spLocks noGrp="1"/>
          </p:cNvSpPr>
          <p:nvPr>
            <p:ph type="sldNum" sz="quarter" idx="2"/>
          </p:nvPr>
        </p:nvSpPr>
        <p:spPr>
          <a:xfrm>
            <a:off x="231388" y="4626347"/>
            <a:ext cx="468287" cy="279401"/>
          </a:xfrm>
        </p:spPr>
        <p:txBody>
          <a:bodyPr/>
          <a:lstStyle/>
          <a:p>
            <a:fld id="{86CB4B4D-7CA3-9044-876B-883B54F8677D}" type="slidenum">
              <a:rPr lang="en-US" smtClean="0"/>
              <a:pPr/>
              <a:t>10</a:t>
            </a:fld>
            <a:endParaRPr lang="en-US" dirty="0"/>
          </a:p>
        </p:txBody>
      </p:sp>
      <p:sp>
        <p:nvSpPr>
          <p:cNvPr id="9" name="TextBox 8"/>
          <p:cNvSpPr txBox="1"/>
          <p:nvPr/>
        </p:nvSpPr>
        <p:spPr>
          <a:xfrm>
            <a:off x="231388" y="684827"/>
            <a:ext cx="7586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smtClean="0"/>
              <a:t>Abilities to customize </a:t>
            </a:r>
            <a:r>
              <a:rPr lang="en-US" dirty="0" err="1" smtClean="0"/>
              <a:t>Ansys</a:t>
            </a:r>
            <a:r>
              <a:rPr lang="en-US" dirty="0" smtClean="0"/>
              <a:t> APDL and to create </a:t>
            </a:r>
            <a:r>
              <a:rPr lang="en-US" dirty="0"/>
              <a:t>the </a:t>
            </a:r>
            <a:r>
              <a:rPr lang="en-US" dirty="0" smtClean="0"/>
              <a:t>tools:</a:t>
            </a:r>
            <a:endParaRPr lang="en-US" dirty="0"/>
          </a:p>
        </p:txBody>
      </p:sp>
      <p:sp>
        <p:nvSpPr>
          <p:cNvPr id="6" name="TextBox 5"/>
          <p:cNvSpPr txBox="1"/>
          <p:nvPr/>
        </p:nvSpPr>
        <p:spPr>
          <a:xfrm>
            <a:off x="332400" y="1841365"/>
            <a:ext cx="771919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1200" b="1" dirty="0"/>
              <a:t>UIDL</a:t>
            </a:r>
            <a:r>
              <a:rPr lang="en-US" sz="1200" dirty="0" smtClean="0"/>
              <a:t/>
            </a:r>
            <a:br>
              <a:rPr lang="en-US" sz="1200" dirty="0" smtClean="0"/>
            </a:br>
            <a:r>
              <a:rPr lang="en-US" sz="1200" dirty="0" smtClean="0"/>
              <a:t>You </a:t>
            </a:r>
            <a:r>
              <a:rPr lang="en-US" sz="1200" dirty="0"/>
              <a:t>can change the menu hierarchy to suit your analysis needs, alter the design of many of the dialog boxes and add your own macros (in the form of dialog boxes) to the menu </a:t>
            </a:r>
            <a:r>
              <a:rPr lang="en-US" sz="1200" dirty="0" smtClean="0"/>
              <a:t>hierarchy</a:t>
            </a:r>
            <a:r>
              <a:rPr lang="en-US" sz="1200" dirty="0"/>
              <a:t/>
            </a:r>
            <a:br>
              <a:rPr lang="en-US" sz="1200" dirty="0"/>
            </a:br>
            <a:r>
              <a:rPr lang="en-US" sz="1200" dirty="0"/>
              <a:t>To modify the dialog boxes and main menus, use the ANSYS, Inc.-developed GUI programming language, called the </a:t>
            </a:r>
            <a:r>
              <a:rPr lang="en-US" sz="1200" i="1" dirty="0"/>
              <a:t>User Interface Design Language (UIDL)</a:t>
            </a:r>
            <a:r>
              <a:rPr lang="en-US" sz="1200" dirty="0"/>
              <a:t>. For more information, see the </a:t>
            </a:r>
            <a:r>
              <a:rPr lang="en-US" sz="1200" i="1" dirty="0"/>
              <a:t>ANSYS UIDL Programmer's Guide</a:t>
            </a:r>
            <a:r>
              <a:rPr lang="en-US" sz="1200" dirty="0"/>
              <a:t>. (The guide is not part of the standard Mechanical APDL documentation set but can be ordered separately.)</a:t>
            </a:r>
            <a:endParaRPr lang="en-US" sz="1200" dirty="0" smtClean="0"/>
          </a:p>
        </p:txBody>
      </p:sp>
      <p:sp>
        <p:nvSpPr>
          <p:cNvPr id="7" name="Rectangle 6"/>
          <p:cNvSpPr/>
          <p:nvPr/>
        </p:nvSpPr>
        <p:spPr>
          <a:xfrm>
            <a:off x="327505" y="1039144"/>
            <a:ext cx="7862120" cy="830997"/>
          </a:xfrm>
          <a:prstGeom prst="rect">
            <a:avLst/>
          </a:prstGeom>
        </p:spPr>
        <p:txBody>
          <a:bodyPr wrap="square">
            <a:spAutoFit/>
          </a:bodyPr>
          <a:lstStyle/>
          <a:p>
            <a:pPr marL="171450" indent="-171450">
              <a:buFont typeface="Arial" panose="020B0604020202020204" pitchFamily="34" charset="0"/>
              <a:buChar char="•"/>
            </a:pPr>
            <a:r>
              <a:rPr lang="en-US" sz="1200" b="1" dirty="0"/>
              <a:t>C, C++, or Fortran</a:t>
            </a:r>
            <a:r>
              <a:rPr lang="en-US" sz="1200" dirty="0" smtClean="0"/>
              <a:t/>
            </a:r>
            <a:br>
              <a:rPr lang="en-US" sz="1200" dirty="0" smtClean="0"/>
            </a:br>
            <a:r>
              <a:rPr lang="en-US" sz="1200" dirty="0" smtClean="0"/>
              <a:t>The </a:t>
            </a:r>
            <a:r>
              <a:rPr lang="en-US" sz="1200" dirty="0"/>
              <a:t>Mechanical APDL program has an open architecture, allowing you to write your own routines or subroutines in C, C++, or Fortran and either link them to the program or use them as external commands. Some standard program features originated as user customizations, also known as user programmable features (UPFs).</a:t>
            </a:r>
          </a:p>
        </p:txBody>
      </p:sp>
      <p:sp>
        <p:nvSpPr>
          <p:cNvPr id="8" name="Rectangle 7"/>
          <p:cNvSpPr/>
          <p:nvPr/>
        </p:nvSpPr>
        <p:spPr>
          <a:xfrm>
            <a:off x="301749" y="3054578"/>
            <a:ext cx="7668031" cy="1015663"/>
          </a:xfrm>
          <a:prstGeom prst="rect">
            <a:avLst/>
          </a:prstGeom>
        </p:spPr>
        <p:txBody>
          <a:bodyPr wrap="square">
            <a:spAutoFit/>
          </a:bodyPr>
          <a:lstStyle/>
          <a:p>
            <a:pPr marL="171450" indent="-171450">
              <a:buFont typeface="Arial" panose="020B0604020202020204" pitchFamily="34" charset="0"/>
              <a:buChar char="•"/>
            </a:pPr>
            <a:r>
              <a:rPr lang="en-US" sz="1200" b="1" dirty="0"/>
              <a:t>APDL</a:t>
            </a:r>
            <a:r>
              <a:rPr lang="en-US" sz="1200" dirty="0"/>
              <a:t> </a:t>
            </a:r>
            <a:r>
              <a:rPr lang="en-US" sz="1200" dirty="0" smtClean="0"/>
              <a:t/>
            </a:r>
            <a:br>
              <a:rPr lang="en-US" sz="1200" dirty="0" smtClean="0"/>
            </a:br>
            <a:r>
              <a:rPr lang="en-US" sz="1200" dirty="0" smtClean="0"/>
              <a:t>APDL stands for ANSYS Parametric Design Language, a scripting language that you can use to automate common tasks or even build your model in terms of parameters (variables). </a:t>
            </a:r>
            <a:r>
              <a:rPr lang="en-US" sz="1200" dirty="0"/>
              <a:t>APDL </a:t>
            </a:r>
            <a:r>
              <a:rPr lang="en-US" sz="1200" dirty="0" smtClean="0"/>
              <a:t>supports </a:t>
            </a:r>
            <a:r>
              <a:rPr lang="en-US" sz="1200" dirty="0"/>
              <a:t>all ANSYS commands </a:t>
            </a:r>
            <a:r>
              <a:rPr lang="en-US" sz="1200" dirty="0" smtClean="0"/>
              <a:t>and encompass a wide range of other features such as repeating a command, macros, if-then-else branching, do-loops, and scalar, vector and matrix operations, interfacing with GUI.</a:t>
            </a:r>
          </a:p>
        </p:txBody>
      </p:sp>
    </p:spTree>
    <p:extLst>
      <p:ext uri="{BB962C8B-B14F-4D97-AF65-F5344CB8AC3E}">
        <p14:creationId xmlns:p14="http://schemas.microsoft.com/office/powerpoint/2010/main" val="24659548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Workbench -&gt; APDL</a:t>
            </a:r>
            <a:endParaRPr lang="en-US" dirty="0"/>
          </a:p>
        </p:txBody>
      </p:sp>
      <p:sp>
        <p:nvSpPr>
          <p:cNvPr id="3" name="Text Placeholder 2"/>
          <p:cNvSpPr>
            <a:spLocks noGrp="1"/>
          </p:cNvSpPr>
          <p:nvPr>
            <p:ph type="body" sz="quarter" idx="10"/>
          </p:nvPr>
        </p:nvSpPr>
        <p:spPr>
          <a:xfrm>
            <a:off x="3193663" y="1062239"/>
            <a:ext cx="3563566" cy="668309"/>
          </a:xfrm>
        </p:spPr>
        <p:txBody>
          <a:bodyPr/>
          <a:lstStyle/>
          <a:p>
            <a:pPr marL="0" indent="0">
              <a:buNone/>
            </a:pPr>
            <a:r>
              <a:rPr lang="en-US" b="1" dirty="0" smtClean="0"/>
              <a:t>Folder for APDL database and results:</a:t>
            </a:r>
          </a:p>
          <a:p>
            <a:pPr marL="0" indent="0">
              <a:buNone/>
            </a:pPr>
            <a:r>
              <a:rPr lang="en-US" b="1" i="1" dirty="0" smtClean="0"/>
              <a:t>\dp0\SYS-1\MECH</a:t>
            </a:r>
            <a:endParaRPr lang="en-US" b="1" i="1"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11</a:t>
            </a:fld>
            <a:endParaRPr lang="en-US" dirty="0"/>
          </a:p>
        </p:txBody>
      </p:sp>
      <p:sp>
        <p:nvSpPr>
          <p:cNvPr id="5" name="TextBox 4"/>
          <p:cNvSpPr txBox="1"/>
          <p:nvPr/>
        </p:nvSpPr>
        <p:spPr>
          <a:xfrm>
            <a:off x="4884898" y="2406525"/>
            <a:ext cx="403609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smtClean="0">
                <a:ln>
                  <a:noFill/>
                </a:ln>
                <a:solidFill>
                  <a:srgbClr val="000000"/>
                </a:solidFill>
                <a:effectLst/>
                <a:uFillTx/>
                <a:latin typeface="+mn-lt"/>
                <a:ea typeface="+mn-ea"/>
                <a:cs typeface="+mn-cs"/>
                <a:sym typeface="Calibri"/>
              </a:rPr>
              <a:t>APDL:</a:t>
            </a:r>
          </a:p>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smtClean="0">
                <a:ln>
                  <a:noFill/>
                </a:ln>
                <a:solidFill>
                  <a:srgbClr val="000000"/>
                </a:solidFill>
                <a:effectLst/>
                <a:uFillTx/>
                <a:latin typeface="+mn-lt"/>
                <a:ea typeface="+mn-ea"/>
                <a:cs typeface="+mn-cs"/>
                <a:sym typeface="Calibri"/>
              </a:rPr>
              <a:t>Temperature (TEMP):</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n-lt"/>
                <a:ea typeface="+mn-ea"/>
                <a:cs typeface="+mn-cs"/>
                <a:sym typeface="Calibri"/>
              </a:rPr>
              <a:t>List -&gt; Loads -&gt; DOF Constraints -&gt;</a:t>
            </a:r>
            <a:endParaRPr kumimoji="0" lang="ru-RU" sz="1800" b="0" i="0" u="none" strike="noStrike" cap="none" spc="0" normalizeH="0" baseline="0" dirty="0" smtClean="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dirty="0" smtClean="0">
                <a:ln>
                  <a:noFill/>
                </a:ln>
                <a:solidFill>
                  <a:srgbClr val="000000"/>
                </a:solidFill>
                <a:effectLst/>
                <a:uFillTx/>
                <a:latin typeface="+mn-lt"/>
                <a:ea typeface="+mn-ea"/>
                <a:cs typeface="+mn-cs"/>
                <a:sym typeface="Calibri"/>
              </a:rPr>
              <a:t>On All Nodes</a:t>
            </a:r>
            <a:endParaRPr kumimoji="0" lang="ru-RU" sz="1800" b="0" i="0" u="none" strike="noStrike" cap="none" spc="0" normalizeH="0" dirty="0" smtClean="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dirty="0" smtClean="0">
              <a:ln>
                <a:noFill/>
              </a:ln>
              <a:solidFill>
                <a:srgbClr val="000000"/>
              </a:solidFill>
              <a:effectLst/>
              <a:uFillTx/>
              <a:latin typeface="+mn-lt"/>
              <a:ea typeface="+mn-ea"/>
              <a:cs typeface="+mn-cs"/>
              <a:sym typeface="Calibri"/>
            </a:endParaRPr>
          </a:p>
          <a:p>
            <a:r>
              <a:rPr lang="en-US" b="1" i="1" dirty="0" smtClean="0"/>
              <a:t>Convection (CONV) </a:t>
            </a:r>
            <a:r>
              <a:rPr lang="en-US" b="1" i="1" dirty="0"/>
              <a:t>&amp; Heat </a:t>
            </a:r>
            <a:r>
              <a:rPr lang="en-US" b="1" i="1" dirty="0" smtClean="0"/>
              <a:t>Flux (HFLU):</a:t>
            </a:r>
            <a:endParaRPr lang="en-US" b="1" i="1" dirty="0"/>
          </a:p>
          <a:p>
            <a:r>
              <a:rPr lang="en-US" dirty="0"/>
              <a:t>List -&gt; Loads -&gt; Surface -&gt; On All </a:t>
            </a:r>
            <a:r>
              <a:rPr lang="en-US" dirty="0" smtClean="0"/>
              <a:t>Nodes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7" name="Picture 6"/>
          <p:cNvPicPr>
            <a:picLocks noChangeAspect="1"/>
          </p:cNvPicPr>
          <p:nvPr/>
        </p:nvPicPr>
        <p:blipFill>
          <a:blip r:embed="rId2"/>
          <a:stretch>
            <a:fillRect/>
          </a:stretch>
        </p:blipFill>
        <p:spPr>
          <a:xfrm>
            <a:off x="465531" y="1040707"/>
            <a:ext cx="2495550" cy="3371850"/>
          </a:xfrm>
          <a:prstGeom prst="rect">
            <a:avLst/>
          </a:prstGeom>
        </p:spPr>
      </p:pic>
      <p:sp>
        <p:nvSpPr>
          <p:cNvPr id="8" name="Oval 7"/>
          <p:cNvSpPr/>
          <p:nvPr/>
        </p:nvSpPr>
        <p:spPr>
          <a:xfrm>
            <a:off x="1747173" y="3287106"/>
            <a:ext cx="970874" cy="270163"/>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2799572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ANSYS APDL</a:t>
            </a:r>
            <a:endParaRPr lang="en-US" dirty="0"/>
          </a:p>
        </p:txBody>
      </p:sp>
    </p:spTree>
    <p:extLst>
      <p:ext uri="{BB962C8B-B14F-4D97-AF65-F5344CB8AC3E}">
        <p14:creationId xmlns:p14="http://schemas.microsoft.com/office/powerpoint/2010/main" val="16893954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APDL Commands for an annotation</a:t>
            </a:r>
          </a:p>
        </p:txBody>
      </p:sp>
      <p:sp>
        <p:nvSpPr>
          <p:cNvPr id="3" name="Text Placeholder 2"/>
          <p:cNvSpPr>
            <a:spLocks noGrp="1"/>
          </p:cNvSpPr>
          <p:nvPr>
            <p:ph type="body" sz="quarter" idx="10"/>
          </p:nvPr>
        </p:nvSpPr>
        <p:spPr>
          <a:xfrm>
            <a:off x="197943" y="734464"/>
            <a:ext cx="4699177" cy="4020668"/>
          </a:xfrm>
        </p:spPr>
        <p:txBody>
          <a:bodyPr/>
          <a:lstStyle/>
          <a:p>
            <a:pPr marL="0" indent="0">
              <a:buNone/>
            </a:pPr>
            <a:r>
              <a:rPr lang="en-US" b="1" i="1" dirty="0"/>
              <a:t>/AN3D, </a:t>
            </a:r>
            <a:r>
              <a:rPr lang="en-US" i="1" dirty="0" err="1"/>
              <a:t>Kywrd</a:t>
            </a:r>
            <a:r>
              <a:rPr lang="en-US" i="1" dirty="0"/>
              <a:t>, KEY</a:t>
            </a:r>
            <a:r>
              <a:rPr lang="en-US" dirty="0"/>
              <a:t> -  </a:t>
            </a:r>
            <a:r>
              <a:rPr lang="en-US" dirty="0" smtClean="0"/>
              <a:t>specifies </a:t>
            </a:r>
            <a:r>
              <a:rPr lang="en-US" dirty="0"/>
              <a:t>3-D annotation </a:t>
            </a:r>
            <a:r>
              <a:rPr lang="en-US" dirty="0" smtClean="0"/>
              <a:t>features</a:t>
            </a:r>
          </a:p>
          <a:p>
            <a:r>
              <a:rPr lang="en-US" dirty="0" err="1" smtClean="0"/>
              <a:t>Kywrd</a:t>
            </a:r>
            <a:r>
              <a:rPr lang="en-US" dirty="0"/>
              <a:t> = </a:t>
            </a:r>
            <a:r>
              <a:rPr lang="en-US" dirty="0" smtClean="0"/>
              <a:t>TEXT </a:t>
            </a:r>
            <a:r>
              <a:rPr lang="en-US" dirty="0"/>
              <a:t>–</a:t>
            </a:r>
            <a:r>
              <a:rPr lang="en-US" dirty="0" smtClean="0"/>
              <a:t> a text string.</a:t>
            </a:r>
          </a:p>
          <a:p>
            <a:r>
              <a:rPr lang="en-US" dirty="0" err="1" smtClean="0"/>
              <a:t>Kywrd</a:t>
            </a:r>
            <a:r>
              <a:rPr lang="en-US" dirty="0"/>
              <a:t> = </a:t>
            </a:r>
            <a:r>
              <a:rPr lang="en-US" dirty="0" smtClean="0"/>
              <a:t>LINE </a:t>
            </a:r>
            <a:r>
              <a:rPr lang="en-US" dirty="0"/>
              <a:t>–</a:t>
            </a:r>
            <a:r>
              <a:rPr lang="en-US" dirty="0" smtClean="0"/>
              <a:t> a line.</a:t>
            </a:r>
          </a:p>
          <a:p>
            <a:r>
              <a:rPr lang="en-US" dirty="0" err="1" smtClean="0"/>
              <a:t>Kywrd</a:t>
            </a:r>
            <a:r>
              <a:rPr lang="en-US" dirty="0" smtClean="0"/>
              <a:t> = AREA – a polygonal area</a:t>
            </a:r>
          </a:p>
          <a:p>
            <a:r>
              <a:rPr lang="en-US" dirty="0" err="1" smtClean="0"/>
              <a:t>Kywrd</a:t>
            </a:r>
            <a:r>
              <a:rPr lang="en-US" dirty="0" smtClean="0"/>
              <a:t> = ARRO – an arrow</a:t>
            </a:r>
          </a:p>
          <a:p>
            <a:endParaRPr lang="en-US" dirty="0"/>
          </a:p>
          <a:p>
            <a:pPr marL="0" indent="0">
              <a:buNone/>
            </a:pPr>
            <a:r>
              <a:rPr lang="en-US" b="1" i="1" dirty="0" smtClean="0"/>
              <a:t>/AN3D,TEXT,</a:t>
            </a:r>
            <a:r>
              <a:rPr lang="en-US" i="1" dirty="0" smtClean="0"/>
              <a:t>X</a:t>
            </a:r>
            <a:r>
              <a:rPr lang="en-US" b="1" i="1" dirty="0" smtClean="0"/>
              <a:t>,</a:t>
            </a:r>
            <a:r>
              <a:rPr lang="en-US" i="1" dirty="0" smtClean="0"/>
              <a:t>Y</a:t>
            </a:r>
            <a:r>
              <a:rPr lang="en-US" b="1" i="1" dirty="0" smtClean="0"/>
              <a:t>,</a:t>
            </a:r>
            <a:r>
              <a:rPr lang="en-US" i="1" dirty="0" smtClean="0"/>
              <a:t>Z</a:t>
            </a:r>
            <a:r>
              <a:rPr lang="en-US" b="1" i="1" dirty="0" smtClean="0"/>
              <a:t>,</a:t>
            </a:r>
            <a:r>
              <a:rPr lang="en-US" i="1" dirty="0" smtClean="0"/>
              <a:t>Text_String</a:t>
            </a:r>
            <a:endParaRPr lang="en-US" i="1" dirty="0"/>
          </a:p>
          <a:p>
            <a:pPr marL="0" indent="0">
              <a:buNone/>
            </a:pPr>
            <a:r>
              <a:rPr lang="en-US" dirty="0"/>
              <a:t>X, Y, </a:t>
            </a:r>
            <a:r>
              <a:rPr lang="en-US" dirty="0" smtClean="0"/>
              <a:t>Z - coordinates for </a:t>
            </a:r>
            <a:r>
              <a:rPr lang="en-US" dirty="0"/>
              <a:t>text string.</a:t>
            </a:r>
          </a:p>
          <a:p>
            <a:pPr marL="0" indent="0">
              <a:buNone/>
            </a:pPr>
            <a:r>
              <a:rPr lang="en-US" dirty="0" err="1" smtClean="0"/>
              <a:t>Text_String</a:t>
            </a:r>
            <a:r>
              <a:rPr lang="en-US" dirty="0" smtClean="0"/>
              <a:t> - text string.</a:t>
            </a:r>
            <a:endParaRPr lang="en-US" dirty="0"/>
          </a:p>
          <a:p>
            <a:pPr marL="0" indent="0">
              <a:buNone/>
            </a:pPr>
            <a:endParaRPr lang="en-US" dirty="0"/>
          </a:p>
          <a:p>
            <a:pPr marL="0" indent="0">
              <a:buNone/>
            </a:pPr>
            <a:r>
              <a:rPr lang="en-US" b="1" i="1" dirty="0" smtClean="0"/>
              <a:t>/AN3D,LINE,</a:t>
            </a:r>
            <a:r>
              <a:rPr lang="en-US" i="1" dirty="0" smtClean="0"/>
              <a:t>X1</a:t>
            </a:r>
            <a:r>
              <a:rPr lang="en-US" b="1" i="1" dirty="0" smtClean="0"/>
              <a:t>,</a:t>
            </a:r>
            <a:r>
              <a:rPr lang="en-US" i="1" dirty="0" smtClean="0"/>
              <a:t>Y1</a:t>
            </a:r>
            <a:r>
              <a:rPr lang="en-US" b="1" i="1" dirty="0" smtClean="0"/>
              <a:t>,</a:t>
            </a:r>
            <a:r>
              <a:rPr lang="en-US" i="1" dirty="0" smtClean="0"/>
              <a:t>Z1</a:t>
            </a:r>
            <a:r>
              <a:rPr lang="en-US" b="1" i="1" dirty="0" smtClean="0"/>
              <a:t>,</a:t>
            </a:r>
            <a:r>
              <a:rPr lang="en-US" i="1" dirty="0" smtClean="0"/>
              <a:t>X2</a:t>
            </a:r>
            <a:r>
              <a:rPr lang="en-US" b="1" i="1" dirty="0" smtClean="0"/>
              <a:t>,</a:t>
            </a:r>
            <a:r>
              <a:rPr lang="en-US" i="1" dirty="0" smtClean="0"/>
              <a:t>Y2</a:t>
            </a:r>
            <a:r>
              <a:rPr lang="en-US" b="1" i="1" dirty="0" smtClean="0"/>
              <a:t>,</a:t>
            </a:r>
            <a:r>
              <a:rPr lang="en-US" i="1" dirty="0" smtClean="0"/>
              <a:t>Z2</a:t>
            </a:r>
            <a:endParaRPr lang="en-US" i="1" dirty="0"/>
          </a:p>
          <a:p>
            <a:pPr marL="0" indent="0">
              <a:buNone/>
            </a:pPr>
            <a:r>
              <a:rPr lang="en-US" dirty="0"/>
              <a:t>X1, Y1, </a:t>
            </a:r>
            <a:r>
              <a:rPr lang="en-US" dirty="0" smtClean="0"/>
              <a:t>Z1 - coordinates </a:t>
            </a:r>
            <a:r>
              <a:rPr lang="en-US" dirty="0"/>
              <a:t>for beginning of line.</a:t>
            </a:r>
          </a:p>
          <a:p>
            <a:pPr marL="0" indent="0">
              <a:buNone/>
            </a:pPr>
            <a:r>
              <a:rPr lang="en-US" dirty="0"/>
              <a:t>X2, Y2, </a:t>
            </a:r>
            <a:r>
              <a:rPr lang="en-US" dirty="0" smtClean="0"/>
              <a:t>Z2 - coordinates </a:t>
            </a:r>
            <a:r>
              <a:rPr lang="en-US" dirty="0"/>
              <a:t>for end of </a:t>
            </a:r>
            <a:r>
              <a:rPr lang="en-US" dirty="0" smtClean="0"/>
              <a:t>line</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13</a:t>
            </a:fld>
            <a:endParaRPr lang="en-US" dirty="0"/>
          </a:p>
        </p:txBody>
      </p:sp>
      <p:sp>
        <p:nvSpPr>
          <p:cNvPr id="5" name="Text Placeholder 2"/>
          <p:cNvSpPr txBox="1">
            <a:spLocks/>
          </p:cNvSpPr>
          <p:nvPr/>
        </p:nvSpPr>
        <p:spPr>
          <a:xfrm>
            <a:off x="4226560" y="2052320"/>
            <a:ext cx="4592320" cy="2702812"/>
          </a:xfrm>
          <a:prstGeom prst="rect">
            <a:avLst/>
          </a:prstGeom>
        </p:spPr>
        <p:txBody>
          <a:bodyPr/>
          <a:lstStyle>
            <a:lvl1pPr marL="112713" marR="0" indent="-112713" algn="l" defTabSz="457200" rtl="0" eaLnBrk="1" latinLnBrk="0" hangingPunct="1">
              <a:lnSpc>
                <a:spcPct val="100000"/>
              </a:lnSpc>
              <a:spcBef>
                <a:spcPts val="700"/>
              </a:spcBef>
              <a:spcAft>
                <a:spcPts val="0"/>
              </a:spcAft>
              <a:buClrTx/>
              <a:buSzPct val="100000"/>
              <a:buFont typeface="Arial"/>
              <a:buChar char="•"/>
              <a:tabLst/>
              <a:defRPr sz="14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eaLnBrk="1" latinLnBrk="0" hangingPunct="1">
              <a:lnSpc>
                <a:spcPct val="100000"/>
              </a:lnSpc>
              <a:spcBef>
                <a:spcPts val="700"/>
              </a:spcBef>
              <a:spcAft>
                <a:spcPts val="0"/>
              </a:spcAft>
              <a:buClrTx/>
              <a:buSzPct val="100000"/>
              <a:buFont typeface="Arial"/>
              <a:buChar char="•"/>
              <a:tabLst/>
              <a:defRPr sz="11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marL="0" indent="0">
              <a:buNone/>
            </a:pPr>
            <a:r>
              <a:rPr lang="en-US" b="1" i="1" dirty="0" smtClean="0"/>
              <a:t>/AN3D,AREA,</a:t>
            </a:r>
            <a:r>
              <a:rPr lang="en-US" i="1" dirty="0" smtClean="0"/>
              <a:t>NVERT</a:t>
            </a:r>
            <a:r>
              <a:rPr lang="en-US" b="1" i="1" dirty="0" smtClean="0"/>
              <a:t>,</a:t>
            </a:r>
            <a:r>
              <a:rPr lang="en-US" i="1" dirty="0" smtClean="0"/>
              <a:t>Xn</a:t>
            </a:r>
            <a:r>
              <a:rPr lang="en-US" b="1" i="1" dirty="0" smtClean="0"/>
              <a:t>,</a:t>
            </a:r>
            <a:r>
              <a:rPr lang="en-US" i="1" dirty="0" smtClean="0"/>
              <a:t>Yn</a:t>
            </a:r>
            <a:r>
              <a:rPr lang="en-US" b="1" i="1" dirty="0" smtClean="0"/>
              <a:t>,</a:t>
            </a:r>
            <a:r>
              <a:rPr lang="en-US" i="1" dirty="0" smtClean="0"/>
              <a:t>Zn</a:t>
            </a:r>
            <a:endParaRPr lang="en-US" i="1" dirty="0"/>
          </a:p>
          <a:p>
            <a:pPr marL="0" indent="0">
              <a:buNone/>
            </a:pPr>
            <a:r>
              <a:rPr lang="en-US" dirty="0" smtClean="0"/>
              <a:t>NVERT – the number of the polygon.</a:t>
            </a:r>
            <a:endParaRPr lang="en-US" dirty="0"/>
          </a:p>
          <a:p>
            <a:pPr marL="0" indent="0">
              <a:buNone/>
            </a:pPr>
            <a:r>
              <a:rPr lang="en-US" dirty="0" err="1" smtClean="0"/>
              <a:t>Xn</a:t>
            </a:r>
            <a:r>
              <a:rPr lang="en-US" dirty="0" smtClean="0"/>
              <a:t>,</a:t>
            </a:r>
            <a:r>
              <a:rPr lang="en-US" dirty="0"/>
              <a:t> </a:t>
            </a:r>
            <a:r>
              <a:rPr lang="en-US" dirty="0" err="1" smtClean="0"/>
              <a:t>Yn</a:t>
            </a:r>
            <a:r>
              <a:rPr lang="en-US" dirty="0" smtClean="0"/>
              <a:t>,</a:t>
            </a:r>
            <a:r>
              <a:rPr lang="en-US" dirty="0"/>
              <a:t> </a:t>
            </a:r>
            <a:r>
              <a:rPr lang="en-US" dirty="0" smtClean="0"/>
              <a:t>Zn </a:t>
            </a:r>
            <a:r>
              <a:rPr lang="en-US" dirty="0"/>
              <a:t>- </a:t>
            </a:r>
            <a:r>
              <a:rPr lang="en-US" dirty="0" smtClean="0"/>
              <a:t>coordinates </a:t>
            </a:r>
            <a:r>
              <a:rPr lang="en-US" dirty="0"/>
              <a:t>for </a:t>
            </a:r>
            <a:r>
              <a:rPr lang="en-US" dirty="0" smtClean="0"/>
              <a:t>vertex n</a:t>
            </a:r>
            <a:endParaRPr lang="en-US" dirty="0"/>
          </a:p>
          <a:p>
            <a:pPr marL="0" indent="0">
              <a:buFont typeface="Arial"/>
              <a:buNone/>
            </a:pPr>
            <a:endParaRPr lang="en-US" dirty="0" smtClean="0"/>
          </a:p>
          <a:p>
            <a:pPr marL="0" indent="0">
              <a:buNone/>
            </a:pPr>
            <a:r>
              <a:rPr lang="en-US" b="1" i="1" dirty="0" smtClean="0"/>
              <a:t>/AN3D,ARROW,</a:t>
            </a:r>
            <a:r>
              <a:rPr lang="en-US" i="1" dirty="0" smtClean="0"/>
              <a:t>SIZE</a:t>
            </a:r>
            <a:r>
              <a:rPr lang="en-US" b="1" i="1" dirty="0" smtClean="0"/>
              <a:t>,</a:t>
            </a:r>
            <a:r>
              <a:rPr lang="en-US" i="1" dirty="0" smtClean="0"/>
              <a:t>X1</a:t>
            </a:r>
            <a:r>
              <a:rPr lang="en-US" b="1" i="1" dirty="0" smtClean="0"/>
              <a:t>,</a:t>
            </a:r>
            <a:r>
              <a:rPr lang="en-US" i="1" dirty="0" smtClean="0"/>
              <a:t>Y1</a:t>
            </a:r>
            <a:r>
              <a:rPr lang="en-US" b="1" i="1" dirty="0" smtClean="0"/>
              <a:t>,</a:t>
            </a:r>
            <a:r>
              <a:rPr lang="en-US" i="1" dirty="0" smtClean="0"/>
              <a:t>Z1</a:t>
            </a:r>
            <a:r>
              <a:rPr lang="en-US" b="1" i="1" dirty="0" smtClean="0"/>
              <a:t>,</a:t>
            </a:r>
            <a:r>
              <a:rPr lang="en-US" i="1" dirty="0" smtClean="0"/>
              <a:t>X2</a:t>
            </a:r>
            <a:r>
              <a:rPr lang="en-US" b="1" i="1" dirty="0" smtClean="0"/>
              <a:t>,</a:t>
            </a:r>
            <a:r>
              <a:rPr lang="en-US" i="1" dirty="0" smtClean="0"/>
              <a:t>Y2</a:t>
            </a:r>
            <a:r>
              <a:rPr lang="en-US" b="1" i="1" dirty="0" smtClean="0"/>
              <a:t>,</a:t>
            </a:r>
            <a:r>
              <a:rPr lang="en-US" i="1" dirty="0" smtClean="0"/>
              <a:t>Z2</a:t>
            </a:r>
          </a:p>
          <a:p>
            <a:pPr marL="0" indent="0">
              <a:buNone/>
            </a:pPr>
            <a:r>
              <a:rPr lang="en-US" dirty="0" smtClean="0"/>
              <a:t>SIZE - Symbol </a:t>
            </a:r>
            <a:r>
              <a:rPr lang="en-US" dirty="0"/>
              <a:t>size multiplier (0.1 to 20.0, default = 1.0) for the head of the </a:t>
            </a:r>
            <a:r>
              <a:rPr lang="en-US" dirty="0" smtClean="0"/>
              <a:t>arrow</a:t>
            </a:r>
          </a:p>
          <a:p>
            <a:pPr marL="0" indent="0">
              <a:buNone/>
            </a:pPr>
            <a:r>
              <a:rPr lang="en-US" dirty="0" smtClean="0"/>
              <a:t>X1, Y1, Z1 - coordinates for beginning of line.</a:t>
            </a:r>
          </a:p>
          <a:p>
            <a:pPr marL="0" indent="0">
              <a:buFont typeface="Arial"/>
              <a:buNone/>
            </a:pPr>
            <a:r>
              <a:rPr lang="en-US" dirty="0" smtClean="0"/>
              <a:t>X2, Y2, Z2 - coordinates for end of line</a:t>
            </a:r>
            <a:endParaRPr lang="en-US" dirty="0"/>
          </a:p>
        </p:txBody>
      </p:sp>
    </p:spTree>
    <p:extLst>
      <p:ext uri="{BB962C8B-B14F-4D97-AF65-F5344CB8AC3E}">
        <p14:creationId xmlns:p14="http://schemas.microsoft.com/office/powerpoint/2010/main" val="20996108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APDL Commands for an annotation</a:t>
            </a:r>
            <a:endParaRPr lang="en-US" dirty="0"/>
          </a:p>
        </p:txBody>
      </p:sp>
      <p:sp>
        <p:nvSpPr>
          <p:cNvPr id="3" name="Text Placeholder 2"/>
          <p:cNvSpPr>
            <a:spLocks noGrp="1"/>
          </p:cNvSpPr>
          <p:nvPr>
            <p:ph type="body" sz="quarter" idx="10"/>
          </p:nvPr>
        </p:nvSpPr>
        <p:spPr>
          <a:xfrm>
            <a:off x="197943" y="734465"/>
            <a:ext cx="8421947" cy="687936"/>
          </a:xfrm>
        </p:spPr>
        <p:txBody>
          <a:bodyPr/>
          <a:lstStyle/>
          <a:p>
            <a:pPr marL="0" indent="0">
              <a:buNone/>
            </a:pPr>
            <a:r>
              <a:rPr lang="en-US" b="1" i="1" dirty="0"/>
              <a:t>/TSPEC, TCOLOR</a:t>
            </a:r>
            <a:r>
              <a:rPr lang="en-US" dirty="0"/>
              <a:t> -  specifies annotation text attributes</a:t>
            </a:r>
          </a:p>
          <a:p>
            <a:pPr marL="0" indent="0">
              <a:buNone/>
            </a:pPr>
            <a:r>
              <a:rPr lang="en-US" b="1" i="1" dirty="0" smtClean="0"/>
              <a:t>/LSPEC, LCOLOR</a:t>
            </a:r>
            <a:r>
              <a:rPr lang="en-US" dirty="0" smtClean="0"/>
              <a:t> – </a:t>
            </a:r>
            <a:r>
              <a:rPr lang="en-US" dirty="0"/>
              <a:t>specifies annotation line </a:t>
            </a:r>
            <a:r>
              <a:rPr lang="en-US" dirty="0" smtClean="0"/>
              <a:t>attributes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83052717"/>
              </p:ext>
            </p:extLst>
          </p:nvPr>
        </p:nvGraphicFramePr>
        <p:xfrm>
          <a:off x="231388" y="1422401"/>
          <a:ext cx="8689607" cy="3017520"/>
        </p:xfrm>
        <a:graphic>
          <a:graphicData uri="http://schemas.openxmlformats.org/drawingml/2006/table">
            <a:tbl>
              <a:tblPr firstRow="1" bandRow="1">
                <a:tableStyleId>{5940675A-B579-460E-94D1-54222C63F5DA}</a:tableStyleId>
              </a:tblPr>
              <a:tblGrid>
                <a:gridCol w="885285">
                  <a:extLst>
                    <a:ext uri="{9D8B030D-6E8A-4147-A177-3AD203B41FA5}">
                      <a16:colId xmlns:a16="http://schemas.microsoft.com/office/drawing/2014/main" val="4068002263"/>
                    </a:ext>
                  </a:extLst>
                </a:gridCol>
                <a:gridCol w="1839424">
                  <a:extLst>
                    <a:ext uri="{9D8B030D-6E8A-4147-A177-3AD203B41FA5}">
                      <a16:colId xmlns:a16="http://schemas.microsoft.com/office/drawing/2014/main" val="459109272"/>
                    </a:ext>
                  </a:extLst>
                </a:gridCol>
                <a:gridCol w="538480">
                  <a:extLst>
                    <a:ext uri="{9D8B030D-6E8A-4147-A177-3AD203B41FA5}">
                      <a16:colId xmlns:a16="http://schemas.microsoft.com/office/drawing/2014/main" val="198712034"/>
                    </a:ext>
                  </a:extLst>
                </a:gridCol>
                <a:gridCol w="558800">
                  <a:extLst>
                    <a:ext uri="{9D8B030D-6E8A-4147-A177-3AD203B41FA5}">
                      <a16:colId xmlns:a16="http://schemas.microsoft.com/office/drawing/2014/main" val="3401159885"/>
                    </a:ext>
                  </a:extLst>
                </a:gridCol>
                <a:gridCol w="522813">
                  <a:extLst>
                    <a:ext uri="{9D8B030D-6E8A-4147-A177-3AD203B41FA5}">
                      <a16:colId xmlns:a16="http://schemas.microsoft.com/office/drawing/2014/main" val="3270674138"/>
                    </a:ext>
                  </a:extLst>
                </a:gridCol>
                <a:gridCol w="868961">
                  <a:extLst>
                    <a:ext uri="{9D8B030D-6E8A-4147-A177-3AD203B41FA5}">
                      <a16:colId xmlns:a16="http://schemas.microsoft.com/office/drawing/2014/main" val="3330004487"/>
                    </a:ext>
                  </a:extLst>
                </a:gridCol>
                <a:gridCol w="1503362">
                  <a:extLst>
                    <a:ext uri="{9D8B030D-6E8A-4147-A177-3AD203B41FA5}">
                      <a16:colId xmlns:a16="http://schemas.microsoft.com/office/drawing/2014/main" val="2911098795"/>
                    </a:ext>
                  </a:extLst>
                </a:gridCol>
                <a:gridCol w="731520">
                  <a:extLst>
                    <a:ext uri="{9D8B030D-6E8A-4147-A177-3AD203B41FA5}">
                      <a16:colId xmlns:a16="http://schemas.microsoft.com/office/drawing/2014/main" val="3618242608"/>
                    </a:ext>
                  </a:extLst>
                </a:gridCol>
                <a:gridCol w="629920">
                  <a:extLst>
                    <a:ext uri="{9D8B030D-6E8A-4147-A177-3AD203B41FA5}">
                      <a16:colId xmlns:a16="http://schemas.microsoft.com/office/drawing/2014/main" val="2713529919"/>
                    </a:ext>
                  </a:extLst>
                </a:gridCol>
                <a:gridCol w="611042">
                  <a:extLst>
                    <a:ext uri="{9D8B030D-6E8A-4147-A177-3AD203B41FA5}">
                      <a16:colId xmlns:a16="http://schemas.microsoft.com/office/drawing/2014/main" val="1612223556"/>
                    </a:ext>
                  </a:extLst>
                </a:gridCol>
              </a:tblGrid>
              <a:tr h="0">
                <a:tc>
                  <a:txBody>
                    <a:bodyPr/>
                    <a:lstStyle/>
                    <a:p>
                      <a:pPr algn="l"/>
                      <a:r>
                        <a:rPr lang="en-US" sz="1600" b="1" dirty="0" smtClean="0"/>
                        <a:t>TCOLOR</a:t>
                      </a:r>
                      <a:endParaRPr lang="en-US" sz="1600" b="1" dirty="0"/>
                    </a:p>
                  </a:txBody>
                  <a:tcPr>
                    <a:solidFill>
                      <a:schemeClr val="tx2"/>
                    </a:solidFill>
                  </a:tcPr>
                </a:tc>
                <a:tc>
                  <a:txBody>
                    <a:bodyPr/>
                    <a:lstStyle/>
                    <a:p>
                      <a:pPr algn="l"/>
                      <a:r>
                        <a:rPr lang="en-US" sz="1600" b="1" dirty="0" smtClean="0"/>
                        <a:t>Color</a:t>
                      </a:r>
                      <a:endParaRPr lang="en-US" sz="1600" b="1" dirty="0"/>
                    </a:p>
                  </a:txBody>
                  <a:tcPr/>
                </a:tc>
                <a:tc>
                  <a:txBody>
                    <a:bodyPr/>
                    <a:lstStyle/>
                    <a:p>
                      <a:pPr algn="l"/>
                      <a:r>
                        <a:rPr lang="en-US" sz="1600" b="1" dirty="0" smtClean="0"/>
                        <a:t>R</a:t>
                      </a:r>
                      <a:endParaRPr lang="en-US" sz="1600" b="1" dirty="0"/>
                    </a:p>
                  </a:txBody>
                  <a:tcPr/>
                </a:tc>
                <a:tc>
                  <a:txBody>
                    <a:bodyPr/>
                    <a:lstStyle/>
                    <a:p>
                      <a:pPr algn="l"/>
                      <a:r>
                        <a:rPr lang="en-US" sz="1600" b="1" dirty="0" smtClean="0"/>
                        <a:t>G</a:t>
                      </a:r>
                      <a:endParaRPr lang="en-US" sz="1600" b="1" dirty="0"/>
                    </a:p>
                  </a:txBody>
                  <a:tcPr/>
                </a:tc>
                <a:tc>
                  <a:txBody>
                    <a:bodyPr/>
                    <a:lstStyle/>
                    <a:p>
                      <a:pPr algn="l"/>
                      <a:r>
                        <a:rPr lang="en-US" sz="1600" b="1" dirty="0" smtClean="0"/>
                        <a:t>B</a:t>
                      </a:r>
                      <a:endParaRPr lang="en-US" sz="1600" b="1" dirty="0"/>
                    </a:p>
                  </a:txBody>
                  <a:tcPr>
                    <a:lnR w="28575" cap="flat" cmpd="sng" algn="ctr">
                      <a:solidFill>
                        <a:schemeClr val="tx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smtClean="0"/>
                        <a:t>TCOLOR</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b="1" dirty="0" smtClean="0"/>
                        <a:t>Color</a:t>
                      </a:r>
                      <a:endParaRPr lang="en-US" sz="1600" b="1" dirty="0"/>
                    </a:p>
                  </a:txBody>
                  <a:tcPr/>
                </a:tc>
                <a:tc>
                  <a:txBody>
                    <a:bodyPr/>
                    <a:lstStyle/>
                    <a:p>
                      <a:pPr algn="l"/>
                      <a:r>
                        <a:rPr lang="en-US" sz="1600" b="1" dirty="0" smtClean="0"/>
                        <a:t>R</a:t>
                      </a:r>
                      <a:endParaRPr lang="en-US" sz="1600" b="1" dirty="0"/>
                    </a:p>
                  </a:txBody>
                  <a:tcPr/>
                </a:tc>
                <a:tc>
                  <a:txBody>
                    <a:bodyPr/>
                    <a:lstStyle/>
                    <a:p>
                      <a:pPr algn="l"/>
                      <a:r>
                        <a:rPr lang="en-US" sz="1600" b="1" dirty="0" smtClean="0"/>
                        <a:t>G</a:t>
                      </a:r>
                      <a:endParaRPr lang="en-US" sz="1600" b="1" dirty="0"/>
                    </a:p>
                  </a:txBody>
                  <a:tcPr/>
                </a:tc>
                <a:tc>
                  <a:txBody>
                    <a:bodyPr/>
                    <a:lstStyle/>
                    <a:p>
                      <a:pPr algn="l"/>
                      <a:r>
                        <a:rPr lang="en-US" sz="1600" b="1" dirty="0" smtClean="0"/>
                        <a:t>B</a:t>
                      </a:r>
                      <a:endParaRPr lang="en-US" sz="1600" b="1" dirty="0"/>
                    </a:p>
                  </a:txBody>
                  <a:tcPr/>
                </a:tc>
                <a:extLst>
                  <a:ext uri="{0D108BD9-81ED-4DB2-BD59-A6C34878D82A}">
                    <a16:rowId xmlns:a16="http://schemas.microsoft.com/office/drawing/2014/main" val="2917054566"/>
                  </a:ext>
                </a:extLst>
              </a:tr>
              <a:tr h="0">
                <a:tc>
                  <a:txBody>
                    <a:bodyPr/>
                    <a:lstStyle/>
                    <a:p>
                      <a:pPr algn="l"/>
                      <a:r>
                        <a:rPr lang="en-US" sz="1600" dirty="0" smtClean="0"/>
                        <a:t>0</a:t>
                      </a:r>
                      <a:endParaRPr lang="en-US" sz="1600" dirty="0"/>
                    </a:p>
                  </a:txBody>
                  <a:tcPr>
                    <a:solidFill>
                      <a:schemeClr val="tx2"/>
                    </a:solidFill>
                  </a:tcPr>
                </a:tc>
                <a:tc>
                  <a:txBody>
                    <a:bodyPr/>
                    <a:lstStyle/>
                    <a:p>
                      <a:pPr algn="l"/>
                      <a:r>
                        <a:rPr lang="en-US" sz="1600" dirty="0" smtClean="0"/>
                        <a:t>Black</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0</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8</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Green</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0</a:t>
                      </a:r>
                      <a:endParaRPr lang="en-US" sz="1600" dirty="0"/>
                    </a:p>
                  </a:txBody>
                  <a:tcPr/>
                </a:tc>
                <a:extLst>
                  <a:ext uri="{0D108BD9-81ED-4DB2-BD59-A6C34878D82A}">
                    <a16:rowId xmlns:a16="http://schemas.microsoft.com/office/drawing/2014/main" val="969511089"/>
                  </a:ext>
                </a:extLst>
              </a:tr>
              <a:tr h="0">
                <a:tc>
                  <a:txBody>
                    <a:bodyPr/>
                    <a:lstStyle/>
                    <a:p>
                      <a:pPr algn="l"/>
                      <a:r>
                        <a:rPr lang="ru-RU" sz="1600" dirty="0" smtClean="0"/>
                        <a:t>1</a:t>
                      </a:r>
                      <a:endParaRPr lang="en-US" sz="1600" dirty="0"/>
                    </a:p>
                  </a:txBody>
                  <a:tcPr>
                    <a:solidFill>
                      <a:schemeClr val="tx2"/>
                    </a:solidFill>
                  </a:tcPr>
                </a:tc>
                <a:tc>
                  <a:txBody>
                    <a:bodyPr/>
                    <a:lstStyle/>
                    <a:p>
                      <a:pPr algn="l"/>
                      <a:r>
                        <a:rPr lang="en-US" sz="1600" dirty="0" smtClean="0"/>
                        <a:t>Red-Magenta</a:t>
                      </a:r>
                      <a:endParaRPr lang="en-US" sz="1600" dirty="0"/>
                    </a:p>
                  </a:txBody>
                  <a:tcPr/>
                </a:tc>
                <a:tc>
                  <a:txBody>
                    <a:bodyPr/>
                    <a:lstStyle/>
                    <a:p>
                      <a:pPr algn="l"/>
                      <a:r>
                        <a:rPr lang="ru-RU" sz="1600" dirty="0" smtClean="0"/>
                        <a:t>255</a:t>
                      </a:r>
                      <a:endParaRPr lang="en-US" sz="1600" dirty="0"/>
                    </a:p>
                  </a:txBody>
                  <a:tcPr/>
                </a:tc>
                <a:tc>
                  <a:txBody>
                    <a:bodyPr/>
                    <a:lstStyle/>
                    <a:p>
                      <a:pPr algn="l"/>
                      <a:r>
                        <a:rPr lang="ru-RU" sz="1600" dirty="0" smtClean="0"/>
                        <a:t>0</a:t>
                      </a:r>
                      <a:endParaRPr lang="en-US" sz="1600" dirty="0"/>
                    </a:p>
                  </a:txBody>
                  <a:tcPr/>
                </a:tc>
                <a:tc>
                  <a:txBody>
                    <a:bodyPr/>
                    <a:lstStyle/>
                    <a:p>
                      <a:pPr algn="l"/>
                      <a:r>
                        <a:rPr lang="ru-RU" sz="1600" dirty="0" smtClean="0"/>
                        <a:t>179</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9</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Yellow-Green</a:t>
                      </a:r>
                      <a:endParaRPr lang="en-US" sz="1600" dirty="0"/>
                    </a:p>
                  </a:txBody>
                  <a:tcPr/>
                </a:tc>
                <a:tc>
                  <a:txBody>
                    <a:bodyPr/>
                    <a:lstStyle/>
                    <a:p>
                      <a:pPr algn="l"/>
                      <a:r>
                        <a:rPr lang="en-US" sz="1600" dirty="0" smtClean="0"/>
                        <a:t>179</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0</a:t>
                      </a:r>
                      <a:endParaRPr lang="en-US" sz="1600" dirty="0"/>
                    </a:p>
                  </a:txBody>
                  <a:tcPr/>
                </a:tc>
                <a:extLst>
                  <a:ext uri="{0D108BD9-81ED-4DB2-BD59-A6C34878D82A}">
                    <a16:rowId xmlns:a16="http://schemas.microsoft.com/office/drawing/2014/main" val="3105978808"/>
                  </a:ext>
                </a:extLst>
              </a:tr>
              <a:tr h="0">
                <a:tc>
                  <a:txBody>
                    <a:bodyPr/>
                    <a:lstStyle/>
                    <a:p>
                      <a:pPr algn="l"/>
                      <a:r>
                        <a:rPr lang="ru-RU" sz="1600" dirty="0" smtClean="0"/>
                        <a:t>2</a:t>
                      </a:r>
                      <a:endParaRPr lang="en-US" sz="1600" dirty="0"/>
                    </a:p>
                  </a:txBody>
                  <a:tcPr>
                    <a:solidFill>
                      <a:schemeClr val="tx2"/>
                    </a:solidFill>
                  </a:tcPr>
                </a:tc>
                <a:tc>
                  <a:txBody>
                    <a:bodyPr/>
                    <a:lstStyle/>
                    <a:p>
                      <a:pPr algn="l"/>
                      <a:r>
                        <a:rPr lang="en-US" sz="1600" dirty="0" smtClean="0"/>
                        <a:t>Magenta</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255</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10</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Yellow</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0</a:t>
                      </a:r>
                      <a:endParaRPr lang="en-US" sz="1600" dirty="0"/>
                    </a:p>
                  </a:txBody>
                  <a:tcPr/>
                </a:tc>
                <a:extLst>
                  <a:ext uri="{0D108BD9-81ED-4DB2-BD59-A6C34878D82A}">
                    <a16:rowId xmlns:a16="http://schemas.microsoft.com/office/drawing/2014/main" val="2159337209"/>
                  </a:ext>
                </a:extLst>
              </a:tr>
              <a:tr h="0">
                <a:tc>
                  <a:txBody>
                    <a:bodyPr/>
                    <a:lstStyle/>
                    <a:p>
                      <a:pPr algn="l"/>
                      <a:r>
                        <a:rPr lang="en-US" sz="1600" dirty="0" smtClean="0"/>
                        <a:t>3</a:t>
                      </a:r>
                      <a:endParaRPr lang="en-US" sz="1600" dirty="0"/>
                    </a:p>
                  </a:txBody>
                  <a:tcPr>
                    <a:solidFill>
                      <a:schemeClr val="tx2"/>
                    </a:solidFill>
                  </a:tcPr>
                </a:tc>
                <a:tc>
                  <a:txBody>
                    <a:bodyPr/>
                    <a:lstStyle/>
                    <a:p>
                      <a:pPr algn="l"/>
                      <a:r>
                        <a:rPr lang="en-US" sz="1600" dirty="0" smtClean="0"/>
                        <a:t>Blue-Magenta</a:t>
                      </a:r>
                      <a:endParaRPr lang="en-US" sz="1600" dirty="0"/>
                    </a:p>
                  </a:txBody>
                  <a:tcPr/>
                </a:tc>
                <a:tc>
                  <a:txBody>
                    <a:bodyPr/>
                    <a:lstStyle/>
                    <a:p>
                      <a:pPr algn="l"/>
                      <a:r>
                        <a:rPr lang="ru-RU" sz="1600" dirty="0" smtClean="0"/>
                        <a:t>179</a:t>
                      </a:r>
                      <a:endParaRPr lang="en-US" sz="1600" dirty="0"/>
                    </a:p>
                  </a:txBody>
                  <a:tcPr/>
                </a:tc>
                <a:tc>
                  <a:txBody>
                    <a:bodyPr/>
                    <a:lstStyle/>
                    <a:p>
                      <a:pPr algn="l"/>
                      <a:r>
                        <a:rPr lang="ru-RU" sz="1600" dirty="0" smtClean="0"/>
                        <a:t>0</a:t>
                      </a:r>
                      <a:endParaRPr lang="en-US" sz="1600" dirty="0"/>
                    </a:p>
                  </a:txBody>
                  <a:tcPr/>
                </a:tc>
                <a:tc>
                  <a:txBody>
                    <a:bodyPr/>
                    <a:lstStyle/>
                    <a:p>
                      <a:pPr algn="l"/>
                      <a:r>
                        <a:rPr lang="ru-RU" sz="1600" dirty="0" smtClean="0"/>
                        <a:t>255</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11</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Orange</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192</a:t>
                      </a:r>
                      <a:endParaRPr lang="en-US" sz="1600" dirty="0"/>
                    </a:p>
                  </a:txBody>
                  <a:tcPr/>
                </a:tc>
                <a:tc>
                  <a:txBody>
                    <a:bodyPr/>
                    <a:lstStyle/>
                    <a:p>
                      <a:pPr algn="l"/>
                      <a:r>
                        <a:rPr lang="en-US" sz="1600" dirty="0" smtClean="0"/>
                        <a:t>32</a:t>
                      </a:r>
                      <a:endParaRPr lang="en-US" sz="1600" dirty="0"/>
                    </a:p>
                  </a:txBody>
                  <a:tcPr/>
                </a:tc>
                <a:extLst>
                  <a:ext uri="{0D108BD9-81ED-4DB2-BD59-A6C34878D82A}">
                    <a16:rowId xmlns:a16="http://schemas.microsoft.com/office/drawing/2014/main" val="534626740"/>
                  </a:ext>
                </a:extLst>
              </a:tr>
              <a:tr h="0">
                <a:tc>
                  <a:txBody>
                    <a:bodyPr/>
                    <a:lstStyle/>
                    <a:p>
                      <a:pPr algn="l"/>
                      <a:r>
                        <a:rPr lang="ru-RU" sz="1600" dirty="0" smtClean="0"/>
                        <a:t>4</a:t>
                      </a:r>
                      <a:endParaRPr lang="en-US" sz="1600" dirty="0"/>
                    </a:p>
                  </a:txBody>
                  <a:tcPr>
                    <a:solidFill>
                      <a:schemeClr val="tx2"/>
                    </a:solidFill>
                  </a:tcPr>
                </a:tc>
                <a:tc>
                  <a:txBody>
                    <a:bodyPr/>
                    <a:lstStyle/>
                    <a:p>
                      <a:pPr algn="l"/>
                      <a:r>
                        <a:rPr lang="en-US" sz="1600" dirty="0" smtClean="0"/>
                        <a:t>Blue</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255</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12</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Red</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0</a:t>
                      </a:r>
                      <a:endParaRPr lang="en-US" sz="1600" dirty="0"/>
                    </a:p>
                  </a:txBody>
                  <a:tcPr/>
                </a:tc>
                <a:extLst>
                  <a:ext uri="{0D108BD9-81ED-4DB2-BD59-A6C34878D82A}">
                    <a16:rowId xmlns:a16="http://schemas.microsoft.com/office/drawing/2014/main" val="3287242462"/>
                  </a:ext>
                </a:extLst>
              </a:tr>
              <a:tr h="0">
                <a:tc>
                  <a:txBody>
                    <a:bodyPr/>
                    <a:lstStyle/>
                    <a:p>
                      <a:pPr algn="l"/>
                      <a:r>
                        <a:rPr lang="en-US" sz="1600" dirty="0" smtClean="0"/>
                        <a:t>5</a:t>
                      </a:r>
                      <a:endParaRPr lang="en-US" sz="1600" dirty="0"/>
                    </a:p>
                  </a:txBody>
                  <a:tcPr>
                    <a:solidFill>
                      <a:schemeClr val="tx2"/>
                    </a:solidFill>
                  </a:tcPr>
                </a:tc>
                <a:tc>
                  <a:txBody>
                    <a:bodyPr/>
                    <a:lstStyle/>
                    <a:p>
                      <a:pPr algn="l"/>
                      <a:r>
                        <a:rPr lang="en-US" sz="1600" dirty="0" smtClean="0"/>
                        <a:t>Cyan-Blue</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179</a:t>
                      </a:r>
                      <a:endParaRPr lang="en-US" sz="1600" dirty="0"/>
                    </a:p>
                  </a:txBody>
                  <a:tcPr/>
                </a:tc>
                <a:tc>
                  <a:txBody>
                    <a:bodyPr/>
                    <a:lstStyle/>
                    <a:p>
                      <a:pPr algn="l"/>
                      <a:r>
                        <a:rPr lang="en-US" sz="1600" dirty="0" smtClean="0"/>
                        <a:t>255</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13</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Dark Gray</a:t>
                      </a:r>
                      <a:endParaRPr lang="en-US" sz="1600" dirty="0"/>
                    </a:p>
                  </a:txBody>
                  <a:tcPr/>
                </a:tc>
                <a:tc>
                  <a:txBody>
                    <a:bodyPr/>
                    <a:lstStyle/>
                    <a:p>
                      <a:pPr algn="l"/>
                      <a:r>
                        <a:rPr lang="en-US" sz="1600" dirty="0" smtClean="0"/>
                        <a:t>179</a:t>
                      </a:r>
                      <a:endParaRPr lang="en-US" sz="1600" dirty="0"/>
                    </a:p>
                  </a:txBody>
                  <a:tcPr/>
                </a:tc>
                <a:tc>
                  <a:txBody>
                    <a:bodyPr/>
                    <a:lstStyle/>
                    <a:p>
                      <a:pPr algn="l"/>
                      <a:r>
                        <a:rPr lang="en-US" sz="1600" dirty="0" smtClean="0"/>
                        <a:t>179</a:t>
                      </a:r>
                      <a:endParaRPr lang="en-US" sz="1600" dirty="0"/>
                    </a:p>
                  </a:txBody>
                  <a:tcPr/>
                </a:tc>
                <a:tc>
                  <a:txBody>
                    <a:bodyPr/>
                    <a:lstStyle/>
                    <a:p>
                      <a:pPr algn="l"/>
                      <a:r>
                        <a:rPr lang="en-US" sz="1600" dirty="0" smtClean="0"/>
                        <a:t>179</a:t>
                      </a:r>
                      <a:endParaRPr lang="en-US" sz="1600" dirty="0"/>
                    </a:p>
                  </a:txBody>
                  <a:tcPr/>
                </a:tc>
                <a:extLst>
                  <a:ext uri="{0D108BD9-81ED-4DB2-BD59-A6C34878D82A}">
                    <a16:rowId xmlns:a16="http://schemas.microsoft.com/office/drawing/2014/main" val="2916792446"/>
                  </a:ext>
                </a:extLst>
              </a:tr>
              <a:tr h="0">
                <a:tc>
                  <a:txBody>
                    <a:bodyPr/>
                    <a:lstStyle/>
                    <a:p>
                      <a:pPr algn="l"/>
                      <a:r>
                        <a:rPr lang="en-US" sz="1600" dirty="0" smtClean="0"/>
                        <a:t>6</a:t>
                      </a:r>
                      <a:endParaRPr lang="en-US" sz="1600" dirty="0"/>
                    </a:p>
                  </a:txBody>
                  <a:tcPr>
                    <a:solidFill>
                      <a:schemeClr val="tx2"/>
                    </a:solidFill>
                  </a:tcPr>
                </a:tc>
                <a:tc>
                  <a:txBody>
                    <a:bodyPr/>
                    <a:lstStyle/>
                    <a:p>
                      <a:pPr algn="l"/>
                      <a:r>
                        <a:rPr lang="en-US" sz="1600" dirty="0" smtClean="0"/>
                        <a:t>Cyan</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238</a:t>
                      </a:r>
                      <a:endParaRPr lang="en-US" sz="1600" dirty="0"/>
                    </a:p>
                  </a:txBody>
                  <a:tcPr/>
                </a:tc>
                <a:tc>
                  <a:txBody>
                    <a:bodyPr/>
                    <a:lstStyle/>
                    <a:p>
                      <a:pPr algn="l"/>
                      <a:r>
                        <a:rPr lang="en-US" sz="1600" dirty="0" smtClean="0"/>
                        <a:t>200</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14</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Light Gray</a:t>
                      </a:r>
                      <a:endParaRPr lang="en-US" sz="1600" dirty="0"/>
                    </a:p>
                  </a:txBody>
                  <a:tcPr/>
                </a:tc>
                <a:tc>
                  <a:txBody>
                    <a:bodyPr/>
                    <a:lstStyle/>
                    <a:p>
                      <a:pPr algn="l"/>
                      <a:r>
                        <a:rPr lang="en-US" sz="1600" dirty="0" smtClean="0"/>
                        <a:t>230</a:t>
                      </a:r>
                      <a:endParaRPr lang="en-US" sz="1600" dirty="0"/>
                    </a:p>
                  </a:txBody>
                  <a:tcPr/>
                </a:tc>
                <a:tc>
                  <a:txBody>
                    <a:bodyPr/>
                    <a:lstStyle/>
                    <a:p>
                      <a:pPr algn="l"/>
                      <a:r>
                        <a:rPr lang="en-US" sz="1600" dirty="0" smtClean="0"/>
                        <a:t>230</a:t>
                      </a:r>
                      <a:endParaRPr lang="en-US" sz="1600" dirty="0"/>
                    </a:p>
                  </a:txBody>
                  <a:tcPr/>
                </a:tc>
                <a:tc>
                  <a:txBody>
                    <a:bodyPr/>
                    <a:lstStyle/>
                    <a:p>
                      <a:pPr algn="l"/>
                      <a:r>
                        <a:rPr lang="en-US" sz="1600" dirty="0" smtClean="0"/>
                        <a:t>230</a:t>
                      </a:r>
                      <a:endParaRPr lang="en-US" sz="1600" dirty="0"/>
                    </a:p>
                  </a:txBody>
                  <a:tcPr/>
                </a:tc>
                <a:extLst>
                  <a:ext uri="{0D108BD9-81ED-4DB2-BD59-A6C34878D82A}">
                    <a16:rowId xmlns:a16="http://schemas.microsoft.com/office/drawing/2014/main" val="3590695280"/>
                  </a:ext>
                </a:extLst>
              </a:tr>
              <a:tr h="0">
                <a:tc>
                  <a:txBody>
                    <a:bodyPr/>
                    <a:lstStyle/>
                    <a:p>
                      <a:pPr algn="l"/>
                      <a:r>
                        <a:rPr lang="en-US" sz="1600" dirty="0" smtClean="0"/>
                        <a:t>7</a:t>
                      </a:r>
                      <a:endParaRPr lang="en-US" sz="1600" dirty="0"/>
                    </a:p>
                  </a:txBody>
                  <a:tcPr>
                    <a:solidFill>
                      <a:schemeClr val="tx2"/>
                    </a:solidFill>
                  </a:tcPr>
                </a:tc>
                <a:tc>
                  <a:txBody>
                    <a:bodyPr/>
                    <a:lstStyle/>
                    <a:p>
                      <a:pPr algn="l"/>
                      <a:r>
                        <a:rPr lang="en-US" sz="1600" dirty="0" smtClean="0"/>
                        <a:t>Green-Cyan</a:t>
                      </a:r>
                      <a:endParaRPr lang="en-US" sz="1600" dirty="0"/>
                    </a:p>
                  </a:txBody>
                  <a:tcPr/>
                </a:tc>
                <a:tc>
                  <a:txBody>
                    <a:bodyPr/>
                    <a:lstStyle/>
                    <a:p>
                      <a:pPr algn="l"/>
                      <a:r>
                        <a:rPr lang="en-US" sz="1600" dirty="0" smtClean="0"/>
                        <a:t>0</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179</a:t>
                      </a:r>
                      <a:endParaRPr lang="en-US" sz="1600" dirty="0"/>
                    </a:p>
                  </a:txBody>
                  <a:tcPr>
                    <a:lnR w="28575" cap="flat" cmpd="sng" algn="ctr">
                      <a:solidFill>
                        <a:schemeClr val="tx1"/>
                      </a:solidFill>
                      <a:prstDash val="solid"/>
                      <a:round/>
                      <a:headEnd type="none" w="med" len="med"/>
                      <a:tailEnd type="none" w="med" len="med"/>
                    </a:lnR>
                  </a:tcPr>
                </a:tc>
                <a:tc>
                  <a:txBody>
                    <a:bodyPr/>
                    <a:lstStyle/>
                    <a:p>
                      <a:pPr algn="l"/>
                      <a:r>
                        <a:rPr lang="en-US" sz="1600" dirty="0" smtClean="0"/>
                        <a:t>15</a:t>
                      </a:r>
                      <a:endParaRPr lang="en-US" sz="1600" dirty="0"/>
                    </a:p>
                  </a:txBody>
                  <a:tcPr>
                    <a:lnL w="28575" cap="flat" cmpd="sng" algn="ctr">
                      <a:solidFill>
                        <a:schemeClr val="tx1"/>
                      </a:solidFill>
                      <a:prstDash val="solid"/>
                      <a:round/>
                      <a:headEnd type="none" w="med" len="med"/>
                      <a:tailEnd type="none" w="med" len="med"/>
                    </a:lnL>
                    <a:solidFill>
                      <a:schemeClr val="tx2"/>
                    </a:solidFill>
                  </a:tcPr>
                </a:tc>
                <a:tc>
                  <a:txBody>
                    <a:bodyPr/>
                    <a:lstStyle/>
                    <a:p>
                      <a:pPr algn="l"/>
                      <a:r>
                        <a:rPr lang="en-US" sz="1600" dirty="0" smtClean="0"/>
                        <a:t>White</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255</a:t>
                      </a:r>
                      <a:endParaRPr lang="en-US" sz="1600" dirty="0"/>
                    </a:p>
                  </a:txBody>
                  <a:tcPr/>
                </a:tc>
                <a:tc>
                  <a:txBody>
                    <a:bodyPr/>
                    <a:lstStyle/>
                    <a:p>
                      <a:pPr algn="l"/>
                      <a:r>
                        <a:rPr lang="en-US" sz="1600" dirty="0" smtClean="0"/>
                        <a:t>255</a:t>
                      </a:r>
                      <a:endParaRPr lang="en-US" sz="1600" dirty="0"/>
                    </a:p>
                  </a:txBody>
                  <a:tcPr/>
                </a:tc>
                <a:extLst>
                  <a:ext uri="{0D108BD9-81ED-4DB2-BD59-A6C34878D82A}">
                    <a16:rowId xmlns:a16="http://schemas.microsoft.com/office/drawing/2014/main" val="1430335918"/>
                  </a:ext>
                </a:extLst>
              </a:tr>
            </a:tbl>
          </a:graphicData>
        </a:graphic>
      </p:graphicFrame>
    </p:spTree>
    <p:extLst>
      <p:ext uri="{BB962C8B-B14F-4D97-AF65-F5344CB8AC3E}">
        <p14:creationId xmlns:p14="http://schemas.microsoft.com/office/powerpoint/2010/main" val="174289424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APDL Commands for an </a:t>
            </a:r>
            <a:r>
              <a:rPr lang="en-US" dirty="0" smtClean="0"/>
              <a:t>annotation - Example</a:t>
            </a:r>
            <a:endParaRPr lang="en-US" dirty="0"/>
          </a:p>
        </p:txBody>
      </p:sp>
      <p:sp>
        <p:nvSpPr>
          <p:cNvPr id="3" name="Text Placeholder 2"/>
          <p:cNvSpPr>
            <a:spLocks noGrp="1"/>
          </p:cNvSpPr>
          <p:nvPr>
            <p:ph type="body" sz="quarter" idx="10"/>
          </p:nvPr>
        </p:nvSpPr>
        <p:spPr>
          <a:xfrm>
            <a:off x="197943" y="734465"/>
            <a:ext cx="3510457" cy="1002896"/>
          </a:xfrm>
        </p:spPr>
        <p:txBody>
          <a:bodyPr/>
          <a:lstStyle/>
          <a:p>
            <a:pPr marL="0" indent="0">
              <a:buNone/>
            </a:pPr>
            <a:r>
              <a:rPr lang="en-US" dirty="0"/>
              <a:t>/AN3D,TEXT,-0.4.,-0.4,-0.4,test3</a:t>
            </a:r>
          </a:p>
          <a:p>
            <a:pPr marL="0" indent="0">
              <a:buNone/>
            </a:pPr>
            <a:r>
              <a:rPr lang="en-US" dirty="0"/>
              <a:t>/AN3D,AREA,4,0,0,0,1,0,0,1,-1,0,0,-1,0</a:t>
            </a:r>
          </a:p>
          <a:p>
            <a:pPr marL="0" indent="0">
              <a:buNone/>
            </a:pPr>
            <a:r>
              <a:rPr lang="en-US" dirty="0"/>
              <a:t>/AN3D,ARRO,4,0,0,0,1,0,0,1,-1,0,0,-1,0</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15</a:t>
            </a:fld>
            <a:endParaRPr lang="en-US" dirty="0"/>
          </a:p>
        </p:txBody>
      </p:sp>
      <p:pic>
        <p:nvPicPr>
          <p:cNvPr id="5" name="Picture 4"/>
          <p:cNvPicPr>
            <a:picLocks noChangeAspect="1"/>
          </p:cNvPicPr>
          <p:nvPr/>
        </p:nvPicPr>
        <p:blipFill rotWithShape="1">
          <a:blip r:embed="rId2"/>
          <a:srcRect l="22020" t="31637" r="69330" b="18365"/>
          <a:stretch/>
        </p:blipFill>
        <p:spPr>
          <a:xfrm>
            <a:off x="3517137" y="734463"/>
            <a:ext cx="2241803" cy="3644495"/>
          </a:xfrm>
          <a:prstGeom prst="rect">
            <a:avLst/>
          </a:prstGeom>
        </p:spPr>
      </p:pic>
      <p:pic>
        <p:nvPicPr>
          <p:cNvPr id="6" name="Picture 5"/>
          <p:cNvPicPr>
            <a:picLocks noChangeAspect="1"/>
          </p:cNvPicPr>
          <p:nvPr/>
        </p:nvPicPr>
        <p:blipFill rotWithShape="1">
          <a:blip r:embed="rId3"/>
          <a:srcRect l="20103" t="36718" r="71347" b="18225"/>
          <a:stretch/>
        </p:blipFill>
        <p:spPr>
          <a:xfrm>
            <a:off x="6461905" y="734464"/>
            <a:ext cx="2459088" cy="3644495"/>
          </a:xfrm>
          <a:prstGeom prst="rect">
            <a:avLst/>
          </a:prstGeom>
        </p:spPr>
      </p:pic>
      <p:sp>
        <p:nvSpPr>
          <p:cNvPr id="7" name="Rectangle 6"/>
          <p:cNvSpPr/>
          <p:nvPr/>
        </p:nvSpPr>
        <p:spPr>
          <a:xfrm>
            <a:off x="197943" y="2650984"/>
            <a:ext cx="3154857" cy="1754326"/>
          </a:xfrm>
          <a:prstGeom prst="rect">
            <a:avLst/>
          </a:prstGeom>
        </p:spPr>
        <p:txBody>
          <a:bodyPr wrap="square">
            <a:spAutoFit/>
          </a:bodyPr>
          <a:lstStyle/>
          <a:p>
            <a:r>
              <a:rPr lang="en-US" dirty="0"/>
              <a:t>The a polygonal area and text are rotated and </a:t>
            </a:r>
            <a:r>
              <a:rPr lang="en-US" dirty="0" smtClean="0"/>
              <a:t>moved. Commands for text and polygonal area annotations don’t allow create usable multi-line annotations. </a:t>
            </a:r>
            <a:endParaRPr lang="en-US" dirty="0"/>
          </a:p>
        </p:txBody>
      </p:sp>
      <p:sp>
        <p:nvSpPr>
          <p:cNvPr id="8" name="Right Arrow 7"/>
          <p:cNvSpPr/>
          <p:nvPr/>
        </p:nvSpPr>
        <p:spPr>
          <a:xfrm>
            <a:off x="5840292" y="2323030"/>
            <a:ext cx="540260" cy="46736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27876448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APDL Commands for </a:t>
            </a:r>
            <a:r>
              <a:rPr lang="en-US" dirty="0" smtClean="0"/>
              <a:t>a texture annotation</a:t>
            </a:r>
            <a:endParaRPr lang="en-US" dirty="0"/>
          </a:p>
        </p:txBody>
      </p:sp>
      <p:sp>
        <p:nvSpPr>
          <p:cNvPr id="3" name="Text Placeholder 2"/>
          <p:cNvSpPr>
            <a:spLocks noGrp="1"/>
          </p:cNvSpPr>
          <p:nvPr>
            <p:ph type="body" sz="quarter" idx="10"/>
          </p:nvPr>
        </p:nvSpPr>
        <p:spPr>
          <a:xfrm>
            <a:off x="197943" y="734464"/>
            <a:ext cx="5948857" cy="3878176"/>
          </a:xfrm>
        </p:spPr>
        <p:txBody>
          <a:bodyPr/>
          <a:lstStyle/>
          <a:p>
            <a:pPr marL="0" indent="0">
              <a:buNone/>
            </a:pPr>
            <a:r>
              <a:rPr lang="fr-FR" b="1" i="1" dirty="0"/>
              <a:t>/</a:t>
            </a:r>
            <a:r>
              <a:rPr lang="fr-FR" b="1" i="1" dirty="0" err="1" smtClean="0"/>
              <a:t>TXTRE,File</a:t>
            </a:r>
            <a:r>
              <a:rPr lang="fr-FR" b="1" i="1" dirty="0" smtClean="0"/>
              <a:t>,</a:t>
            </a:r>
            <a:r>
              <a:rPr lang="en-US" i="1" dirty="0" smtClean="0"/>
              <a:t>TYPE</a:t>
            </a:r>
            <a:r>
              <a:rPr lang="fr-FR" b="1" i="1" dirty="0" smtClean="0"/>
              <a:t>,</a:t>
            </a:r>
            <a:r>
              <a:rPr lang="fr-FR" i="1" dirty="0" smtClean="0"/>
              <a:t>FName</a:t>
            </a:r>
            <a:r>
              <a:rPr lang="fr-FR" b="1" i="1" dirty="0" smtClean="0"/>
              <a:t>,png,,2</a:t>
            </a:r>
            <a:endParaRPr lang="fr-FR" b="1" i="1" dirty="0"/>
          </a:p>
          <a:p>
            <a:pPr marL="0" indent="0">
              <a:buNone/>
            </a:pPr>
            <a:r>
              <a:rPr lang="en-US" dirty="0"/>
              <a:t>TYPE - An integer value between 1 and 99, indicating a texture or bitmap</a:t>
            </a:r>
          </a:p>
          <a:p>
            <a:pPr marL="0" indent="0">
              <a:buNone/>
            </a:pPr>
            <a:r>
              <a:rPr lang="en-US" dirty="0" err="1" smtClean="0"/>
              <a:t>FName</a:t>
            </a:r>
            <a:r>
              <a:rPr lang="en-US" dirty="0" smtClean="0"/>
              <a:t> - File </a:t>
            </a:r>
            <a:r>
              <a:rPr lang="en-US" dirty="0"/>
              <a:t>name and directory path (248 characters maximum, including the characters needed for the directory path). An unspecified directory path defaults to the working directory; in this case, you can use all 248 characters for the file </a:t>
            </a:r>
            <a:r>
              <a:rPr lang="en-US" dirty="0" smtClean="0"/>
              <a:t>name</a:t>
            </a:r>
          </a:p>
          <a:p>
            <a:pPr marL="0" indent="0">
              <a:buNone/>
            </a:pPr>
            <a:endParaRPr lang="en-US" dirty="0" smtClean="0"/>
          </a:p>
          <a:p>
            <a:pPr marL="0" indent="0">
              <a:buNone/>
            </a:pPr>
            <a:r>
              <a:rPr lang="en-US" b="1" i="1" dirty="0" smtClean="0"/>
              <a:t>/AN3D,BITM,</a:t>
            </a:r>
            <a:r>
              <a:rPr lang="en-US" i="1" dirty="0" smtClean="0"/>
              <a:t>TYPE</a:t>
            </a:r>
            <a:r>
              <a:rPr lang="en-US" b="1" i="1" dirty="0" smtClean="0"/>
              <a:t>,</a:t>
            </a:r>
            <a:r>
              <a:rPr lang="en-US" i="1" dirty="0" smtClean="0"/>
              <a:t>X</a:t>
            </a:r>
            <a:r>
              <a:rPr lang="en-US" b="1" i="1" dirty="0" smtClean="0"/>
              <a:t>,</a:t>
            </a:r>
            <a:r>
              <a:rPr lang="en-US" i="1" dirty="0" smtClean="0"/>
              <a:t>Y</a:t>
            </a:r>
            <a:r>
              <a:rPr lang="en-US" b="1" i="1" dirty="0" smtClean="0"/>
              <a:t>,</a:t>
            </a:r>
            <a:r>
              <a:rPr lang="en-US" i="1" dirty="0" smtClean="0"/>
              <a:t>Z</a:t>
            </a:r>
            <a:endParaRPr lang="en-US" i="1" dirty="0"/>
          </a:p>
          <a:p>
            <a:pPr marL="0" indent="0">
              <a:buNone/>
            </a:pPr>
            <a:r>
              <a:rPr lang="en-US" dirty="0" smtClean="0"/>
              <a:t>TYPE - An </a:t>
            </a:r>
            <a:r>
              <a:rPr lang="en-US" dirty="0"/>
              <a:t>integer value between 1 and 99, indicating a texture or </a:t>
            </a:r>
            <a:r>
              <a:rPr lang="en-US" dirty="0" smtClean="0"/>
              <a:t>bitmap</a:t>
            </a:r>
            <a:endParaRPr lang="en-US" dirty="0"/>
          </a:p>
          <a:p>
            <a:pPr marL="0" indent="0">
              <a:buNone/>
            </a:pPr>
            <a:r>
              <a:rPr lang="en-US" dirty="0"/>
              <a:t>X, Y, </a:t>
            </a:r>
            <a:r>
              <a:rPr lang="en-US" dirty="0" smtClean="0"/>
              <a:t>Z - coordinates </a:t>
            </a:r>
            <a:r>
              <a:rPr lang="en-US" dirty="0"/>
              <a:t>for the lower left corner of the bitmap</a:t>
            </a:r>
            <a:r>
              <a:rPr lang="en-US" dirty="0" smtClean="0"/>
              <a:t>.</a:t>
            </a:r>
          </a:p>
          <a:p>
            <a:pPr marL="0" indent="0">
              <a:buNone/>
            </a:pPr>
            <a:endParaRPr lang="en-US" dirty="0"/>
          </a:p>
          <a:p>
            <a:pPr marL="0" indent="0">
              <a:buNone/>
            </a:pPr>
            <a:r>
              <a:rPr lang="en-US" dirty="0"/>
              <a:t>Numbers 1 through 40 correspond to existing ANSYS </a:t>
            </a:r>
            <a:r>
              <a:rPr lang="en-US" dirty="0" smtClean="0"/>
              <a:t>textures. </a:t>
            </a:r>
            <a:r>
              <a:rPr lang="en-US" dirty="0"/>
              <a:t>Numbers 41 through 50 are </a:t>
            </a:r>
            <a:r>
              <a:rPr lang="en-US" dirty="0" smtClean="0"/>
              <a:t>reserved. Numbers </a:t>
            </a:r>
            <a:r>
              <a:rPr lang="en-US" dirty="0"/>
              <a:t>51 through </a:t>
            </a:r>
            <a:r>
              <a:rPr lang="en-US" dirty="0" smtClean="0"/>
              <a:t>57 are logo</a:t>
            </a:r>
            <a:r>
              <a:rPr lang="en-US" dirty="0"/>
              <a:t>, clamp and </a:t>
            </a:r>
            <a:r>
              <a:rPr lang="en-US" dirty="0" smtClean="0"/>
              <a:t>arrow. </a:t>
            </a:r>
            <a:r>
              <a:rPr lang="en-US" dirty="0"/>
              <a:t>Numbers </a:t>
            </a:r>
            <a:r>
              <a:rPr lang="en-US" dirty="0" smtClean="0"/>
              <a:t>58 </a:t>
            </a:r>
            <a:r>
              <a:rPr lang="en-US" dirty="0"/>
              <a:t>through </a:t>
            </a:r>
            <a:r>
              <a:rPr lang="en-US" dirty="0" smtClean="0"/>
              <a:t>99 can be used to load 42 texture annotations.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16</a:t>
            </a:fld>
            <a:endParaRPr lang="en-US" dirty="0"/>
          </a:p>
        </p:txBody>
      </p:sp>
      <p:pic>
        <p:nvPicPr>
          <p:cNvPr id="5" name="Picture 4"/>
          <p:cNvPicPr>
            <a:picLocks noChangeAspect="1"/>
          </p:cNvPicPr>
          <p:nvPr/>
        </p:nvPicPr>
        <p:blipFill rotWithShape="1">
          <a:blip r:embed="rId2"/>
          <a:srcRect l="17271" t="32178" r="70373" b="14327"/>
          <a:stretch/>
        </p:blipFill>
        <p:spPr>
          <a:xfrm>
            <a:off x="6167632" y="997152"/>
            <a:ext cx="2753361" cy="3352800"/>
          </a:xfrm>
          <a:prstGeom prst="rect">
            <a:avLst/>
          </a:prstGeom>
        </p:spPr>
      </p:pic>
    </p:spTree>
    <p:extLst>
      <p:ext uri="{BB962C8B-B14F-4D97-AF65-F5344CB8AC3E}">
        <p14:creationId xmlns:p14="http://schemas.microsoft.com/office/powerpoint/2010/main" val="24226637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289110" y="1976752"/>
            <a:ext cx="3963307" cy="3019582"/>
          </a:xfrm>
          <a:prstGeom prst="rect">
            <a:avLst/>
          </a:prstGeom>
        </p:spPr>
      </p:pic>
      <p:pic>
        <p:nvPicPr>
          <p:cNvPr id="13" name="Picture 12"/>
          <p:cNvPicPr>
            <a:picLocks noChangeAspect="1"/>
          </p:cNvPicPr>
          <p:nvPr/>
        </p:nvPicPr>
        <p:blipFill>
          <a:blip r:embed="rId3"/>
          <a:stretch>
            <a:fillRect/>
          </a:stretch>
        </p:blipFill>
        <p:spPr>
          <a:xfrm>
            <a:off x="6929443" y="1092882"/>
            <a:ext cx="1972252" cy="3370961"/>
          </a:xfrm>
          <a:prstGeom prst="rect">
            <a:avLst/>
          </a:prstGeom>
        </p:spPr>
      </p:pic>
      <p:sp>
        <p:nvSpPr>
          <p:cNvPr id="2" name="Title 1"/>
          <p:cNvSpPr>
            <a:spLocks noGrp="1"/>
          </p:cNvSpPr>
          <p:nvPr>
            <p:ph type="title"/>
          </p:nvPr>
        </p:nvSpPr>
        <p:spPr/>
        <p:txBody>
          <a:bodyPr/>
          <a:lstStyle/>
          <a:p>
            <a:r>
              <a:rPr lang="en-US" dirty="0" smtClean="0"/>
              <a:t>Zone Visualization. BCs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17</a:t>
            </a:fld>
            <a:endParaRPr lang="en-US" dirty="0"/>
          </a:p>
        </p:txBody>
      </p:sp>
      <p:sp>
        <p:nvSpPr>
          <p:cNvPr id="5" name="TextBox 4"/>
          <p:cNvSpPr txBox="1"/>
          <p:nvPr/>
        </p:nvSpPr>
        <p:spPr>
          <a:xfrm>
            <a:off x="6894514" y="666725"/>
            <a:ext cx="20071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b="1" i="1" dirty="0" err="1" smtClean="0"/>
              <a:t>PlotCtrls</a:t>
            </a:r>
            <a:r>
              <a:rPr kumimoji="0" lang="en-US" sz="1800" b="1" i="1" u="none" strike="noStrike" cap="none" spc="0" normalizeH="0" baseline="0" dirty="0" smtClean="0">
                <a:ln>
                  <a:noFill/>
                </a:ln>
                <a:solidFill>
                  <a:srgbClr val="000000"/>
                </a:solidFill>
                <a:effectLst/>
                <a:uFillTx/>
                <a:sym typeface="Calibri"/>
              </a:rPr>
              <a:t> -&gt; Symbols</a:t>
            </a:r>
          </a:p>
        </p:txBody>
      </p:sp>
      <p:pic>
        <p:nvPicPr>
          <p:cNvPr id="6" name="Picture 5"/>
          <p:cNvPicPr>
            <a:picLocks noChangeAspect="1"/>
          </p:cNvPicPr>
          <p:nvPr/>
        </p:nvPicPr>
        <p:blipFill>
          <a:blip r:embed="rId4"/>
          <a:stretch>
            <a:fillRect/>
          </a:stretch>
        </p:blipFill>
        <p:spPr>
          <a:xfrm>
            <a:off x="281175" y="1088490"/>
            <a:ext cx="2830515" cy="2091274"/>
          </a:xfrm>
          <a:prstGeom prst="rect">
            <a:avLst/>
          </a:prstGeom>
        </p:spPr>
      </p:pic>
      <p:sp>
        <p:nvSpPr>
          <p:cNvPr id="10" name="Oval 9"/>
          <p:cNvSpPr/>
          <p:nvPr/>
        </p:nvSpPr>
        <p:spPr>
          <a:xfrm>
            <a:off x="8003675" y="2349517"/>
            <a:ext cx="671669" cy="145256"/>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p:cNvSpPr txBox="1"/>
          <p:nvPr/>
        </p:nvSpPr>
        <p:spPr>
          <a:xfrm>
            <a:off x="281175" y="666725"/>
            <a:ext cx="40360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b="1" i="1" dirty="0" err="1" smtClean="0"/>
              <a:t>PlotCtrls</a:t>
            </a:r>
            <a:r>
              <a:rPr lang="en-US" b="1" i="1" dirty="0" smtClean="0"/>
              <a:t> </a:t>
            </a:r>
            <a:r>
              <a:rPr lang="en-US" b="1" i="1" dirty="0"/>
              <a:t>-&gt; </a:t>
            </a:r>
            <a:r>
              <a:rPr lang="en-US" b="1" i="1" dirty="0" smtClean="0"/>
              <a:t>Style -&gt; Hidden Line Options</a:t>
            </a:r>
            <a:endParaRPr kumimoji="0" lang="en-US" sz="1800" b="1" i="1" u="none" strike="noStrike" cap="none" spc="0" normalizeH="0" baseline="0" dirty="0">
              <a:ln>
                <a:noFill/>
              </a:ln>
              <a:solidFill>
                <a:srgbClr val="000000"/>
              </a:solidFill>
              <a:effectLst/>
              <a:uFillTx/>
              <a:sym typeface="Calibri"/>
            </a:endParaRPr>
          </a:p>
        </p:txBody>
      </p:sp>
      <p:sp>
        <p:nvSpPr>
          <p:cNvPr id="14" name="Oval 13"/>
          <p:cNvSpPr/>
          <p:nvPr/>
        </p:nvSpPr>
        <p:spPr>
          <a:xfrm>
            <a:off x="1696432" y="1935829"/>
            <a:ext cx="970874" cy="270163"/>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p:cNvSpPr/>
          <p:nvPr/>
        </p:nvSpPr>
        <p:spPr>
          <a:xfrm>
            <a:off x="8048919" y="2070911"/>
            <a:ext cx="671669" cy="145256"/>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TextBox 17"/>
          <p:cNvSpPr txBox="1"/>
          <p:nvPr/>
        </p:nvSpPr>
        <p:spPr>
          <a:xfrm>
            <a:off x="231388" y="3215081"/>
            <a:ext cx="3057722"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600" dirty="0" smtClean="0"/>
              <a:t>Zones are colorized according to values (HTC, </a:t>
            </a:r>
            <a:r>
              <a:rPr lang="en-US" sz="1600" dirty="0" err="1" smtClean="0"/>
              <a:t>BulkTemp</a:t>
            </a:r>
            <a:r>
              <a:rPr lang="en-US" sz="1600" dirty="0" smtClean="0"/>
              <a:t>, </a:t>
            </a:r>
            <a:r>
              <a:rPr lang="en-US" sz="1600" dirty="0" err="1" smtClean="0"/>
              <a:t>HFlux</a:t>
            </a:r>
            <a:r>
              <a:rPr lang="en-US" sz="1600" dirty="0" smtClean="0"/>
              <a:t>)</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0" i="0" u="none" strike="noStrike" cap="none" spc="0" normalizeH="0" baseline="0" dirty="0" smtClean="0">
                <a:ln>
                  <a:noFill/>
                </a:ln>
                <a:solidFill>
                  <a:srgbClr val="000000"/>
                </a:solidFill>
                <a:effectLst/>
                <a:uFillTx/>
                <a:sym typeface="Calibri"/>
              </a:rPr>
              <a:t>Temp</a:t>
            </a:r>
            <a:r>
              <a:rPr kumimoji="0" lang="en-US" sz="1600" b="0" i="0" u="none" strike="noStrike" cap="none" spc="0" normalizeH="0" dirty="0" smtClean="0">
                <a:ln>
                  <a:noFill/>
                </a:ln>
                <a:solidFill>
                  <a:srgbClr val="000000"/>
                </a:solidFill>
                <a:effectLst/>
                <a:uFillTx/>
                <a:sym typeface="Calibri"/>
              </a:rPr>
              <a:t> BCs are markers and have same color for different zones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600" baseline="0" dirty="0" smtClean="0"/>
              <a:t>Different</a:t>
            </a:r>
            <a:r>
              <a:rPr lang="en-US" sz="1600" dirty="0" smtClean="0"/>
              <a:t> pictures for Flux and HTC</a:t>
            </a:r>
            <a:endParaRPr kumimoji="0" lang="en-US" sz="1600" b="0" i="0" u="none" strike="noStrike" cap="none" spc="0" normalizeH="0" baseline="0" dirty="0" smtClean="0">
              <a:ln>
                <a:noFill/>
              </a:ln>
              <a:solidFill>
                <a:srgbClr val="000000"/>
              </a:solidFill>
              <a:effectLst/>
              <a:uFillTx/>
              <a:sym typeface="Calibri"/>
            </a:endParaRPr>
          </a:p>
        </p:txBody>
      </p:sp>
    </p:spTree>
    <p:extLst>
      <p:ext uri="{BB962C8B-B14F-4D97-AF65-F5344CB8AC3E}">
        <p14:creationId xmlns:p14="http://schemas.microsoft.com/office/powerpoint/2010/main" val="39251893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 Visualization. Components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18</a:t>
            </a:fld>
            <a:endParaRPr lang="en-US" dirty="0"/>
          </a:p>
        </p:txBody>
      </p:sp>
      <p:sp>
        <p:nvSpPr>
          <p:cNvPr id="5" name="TextBox 4"/>
          <p:cNvSpPr txBox="1"/>
          <p:nvPr/>
        </p:nvSpPr>
        <p:spPr>
          <a:xfrm>
            <a:off x="5812077" y="605999"/>
            <a:ext cx="3108916"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smtClean="0"/>
              <a:t>Workbench creates components for nodes where BCs are applied</a:t>
            </a:r>
            <a:endParaRPr lang="ru-RU" dirty="0" smtClean="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smtClean="0"/>
              <a:t>To visualize:</a:t>
            </a:r>
            <a:endParaRPr lang="ru-RU" dirty="0"/>
          </a:p>
          <a:p>
            <a:pPr marL="0" marR="0" indent="0" algn="l" defTabSz="457200" rtl="0" fontAlgn="auto" latinLnBrk="0" hangingPunct="0">
              <a:lnSpc>
                <a:spcPct val="100000"/>
              </a:lnSpc>
              <a:spcBef>
                <a:spcPts val="0"/>
              </a:spcBef>
              <a:spcAft>
                <a:spcPts val="0"/>
              </a:spcAft>
              <a:buClrTx/>
              <a:buSzTx/>
              <a:buFontTx/>
              <a:buNone/>
              <a:tabLst/>
            </a:pPr>
            <a:r>
              <a:rPr lang="en-US" b="1" i="1" dirty="0" smtClean="0"/>
              <a:t>Plot</a:t>
            </a:r>
            <a:r>
              <a:rPr kumimoji="0" lang="en-US" sz="1800" b="1" i="1" u="none" strike="noStrike" cap="none" spc="0" normalizeH="0" baseline="0" dirty="0" smtClean="0">
                <a:ln>
                  <a:noFill/>
                </a:ln>
                <a:solidFill>
                  <a:srgbClr val="000000"/>
                </a:solidFill>
                <a:effectLst/>
                <a:uFillTx/>
                <a:sym typeface="Calibri"/>
              </a:rPr>
              <a:t> -&gt; Components -&gt;</a:t>
            </a:r>
          </a:p>
          <a:p>
            <a:pPr marL="0" marR="0" indent="0" algn="l" defTabSz="457200" rtl="0" fontAlgn="auto" latinLnBrk="0" hangingPunct="0">
              <a:lnSpc>
                <a:spcPct val="100000"/>
              </a:lnSpc>
              <a:spcBef>
                <a:spcPts val="0"/>
              </a:spcBef>
              <a:spcAft>
                <a:spcPts val="0"/>
              </a:spcAft>
              <a:buClrTx/>
              <a:buSzTx/>
              <a:buFontTx/>
              <a:buNone/>
              <a:tabLst/>
            </a:pPr>
            <a:r>
              <a:rPr kumimoji="0" lang="en-US" sz="1800" b="1" i="1" u="none" strike="noStrike" cap="none" spc="0" normalizeH="0" baseline="0" dirty="0" smtClean="0">
                <a:ln>
                  <a:noFill/>
                </a:ln>
                <a:solidFill>
                  <a:srgbClr val="000000"/>
                </a:solidFill>
                <a:effectLst/>
                <a:uFillTx/>
                <a:sym typeface="Calibri"/>
              </a:rPr>
              <a:t>Selected Components</a:t>
            </a:r>
          </a:p>
          <a:p>
            <a:pPr marL="0" marR="0" indent="0" algn="l" defTabSz="457200" rtl="0" fontAlgn="auto" latinLnBrk="0" hangingPunct="0">
              <a:lnSpc>
                <a:spcPct val="100000"/>
              </a:lnSpc>
              <a:spcBef>
                <a:spcPts val="0"/>
              </a:spcBef>
              <a:spcAft>
                <a:spcPts val="0"/>
              </a:spcAft>
              <a:buClrTx/>
              <a:buSzTx/>
              <a:buFontTx/>
              <a:buNone/>
              <a:tabLst/>
            </a:pPr>
            <a:r>
              <a:rPr lang="en-US" b="1" i="1" dirty="0" smtClean="0"/>
              <a:t>CMPLOT,ALL</a:t>
            </a:r>
            <a:endParaRPr lang="en-US" b="1" i="1"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smtClean="0">
              <a:ln>
                <a:noFill/>
              </a:ln>
              <a:solidFill>
                <a:srgbClr val="000000"/>
              </a:solidFill>
              <a:effectLst/>
              <a:uFillTx/>
              <a:latin typeface="+mn-lt"/>
              <a:ea typeface="+mn-ea"/>
              <a:cs typeface="+mn-cs"/>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dirty="0" smtClean="0"/>
              <a:t>Issues:</a:t>
            </a:r>
            <a:endParaRPr kumimoji="0" lang="en-US" sz="1800" b="0" i="0" u="none" strike="noStrike" cap="none" spc="0" normalizeH="0" baseline="0" dirty="0" smtClean="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smtClean="0"/>
              <a:t>Nodes are bad for visualization</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smtClean="0"/>
              <a:t>Elements are transparent for nodes</a:t>
            </a:r>
            <a:endParaRPr kumimoji="0" lang="en-US" sz="1800" b="0" i="0" u="none" strike="noStrike" cap="none" spc="0" normalizeH="0" baseline="0" dirty="0" smtClean="0">
              <a:ln>
                <a:noFill/>
              </a:ln>
              <a:solidFill>
                <a:srgbClr val="000000"/>
              </a:solidFill>
              <a:effectLst/>
              <a:uFillTx/>
              <a:latin typeface="+mn-lt"/>
              <a:ea typeface="+mn-ea"/>
              <a:cs typeface="+mn-cs"/>
              <a:sym typeface="Calibri"/>
            </a:endParaRPr>
          </a:p>
        </p:txBody>
      </p:sp>
      <p:pic>
        <p:nvPicPr>
          <p:cNvPr id="7" name="Picture 6"/>
          <p:cNvPicPr>
            <a:picLocks noChangeAspect="1"/>
          </p:cNvPicPr>
          <p:nvPr/>
        </p:nvPicPr>
        <p:blipFill>
          <a:blip r:embed="rId2"/>
          <a:stretch>
            <a:fillRect/>
          </a:stretch>
        </p:blipFill>
        <p:spPr>
          <a:xfrm>
            <a:off x="231388" y="603250"/>
            <a:ext cx="5455613" cy="4151882"/>
          </a:xfrm>
          <a:prstGeom prst="rect">
            <a:avLst/>
          </a:prstGeom>
        </p:spPr>
      </p:pic>
    </p:spTree>
    <p:extLst>
      <p:ext uri="{BB962C8B-B14F-4D97-AF65-F5344CB8AC3E}">
        <p14:creationId xmlns:p14="http://schemas.microsoft.com/office/powerpoint/2010/main" val="207015559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1388" y="727998"/>
            <a:ext cx="3469133" cy="3931684"/>
          </a:xfrm>
          <a:prstGeom prst="rect">
            <a:avLst/>
          </a:prstGeom>
        </p:spPr>
      </p:pic>
      <p:sp>
        <p:nvSpPr>
          <p:cNvPr id="2" name="Title 1"/>
          <p:cNvSpPr>
            <a:spLocks noGrp="1"/>
          </p:cNvSpPr>
          <p:nvPr>
            <p:ph type="title"/>
          </p:nvPr>
        </p:nvSpPr>
        <p:spPr/>
        <p:txBody>
          <a:bodyPr/>
          <a:lstStyle/>
          <a:p>
            <a:r>
              <a:rPr lang="en-US" dirty="0" smtClean="0"/>
              <a:t>Zone Visualization. Surface Elements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19</a:t>
            </a:fld>
            <a:endParaRPr lang="en-US" dirty="0"/>
          </a:p>
        </p:txBody>
      </p:sp>
      <p:sp>
        <p:nvSpPr>
          <p:cNvPr id="5" name="TextBox 4"/>
          <p:cNvSpPr txBox="1"/>
          <p:nvPr/>
        </p:nvSpPr>
        <p:spPr>
          <a:xfrm>
            <a:off x="3848100" y="715034"/>
            <a:ext cx="507289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a:t>Workbench creates </a:t>
            </a:r>
            <a:r>
              <a:rPr lang="en-US" dirty="0" smtClean="0"/>
              <a:t>surface elements with different type numbers for BCs – for HTC, Heat Flux</a:t>
            </a:r>
          </a:p>
          <a:p>
            <a:pPr marL="285750" indent="-285750">
              <a:buFont typeface="Arial" panose="020B0604020202020204" pitchFamily="34" charset="0"/>
              <a:buChar char="•"/>
            </a:pPr>
            <a:r>
              <a:rPr lang="en-US" dirty="0" smtClean="0"/>
              <a:t>To Visualize:</a:t>
            </a:r>
          </a:p>
          <a:p>
            <a:pPr marL="0" marR="0" indent="0" algn="l" defTabSz="457200" rtl="0" fontAlgn="auto" latinLnBrk="0" hangingPunct="0">
              <a:lnSpc>
                <a:spcPct val="100000"/>
              </a:lnSpc>
              <a:spcBef>
                <a:spcPts val="0"/>
              </a:spcBef>
              <a:spcAft>
                <a:spcPts val="0"/>
              </a:spcAft>
              <a:buClrTx/>
              <a:buSzTx/>
              <a:buFontTx/>
              <a:buNone/>
              <a:tabLst/>
            </a:pPr>
            <a:r>
              <a:rPr lang="en-US" b="1" i="1" dirty="0" err="1" smtClean="0"/>
              <a:t>PlotCtrls</a:t>
            </a:r>
            <a:r>
              <a:rPr kumimoji="0" lang="en-US" sz="1800" b="1" i="1" u="none" strike="noStrike" cap="none" spc="0" normalizeH="0" baseline="0" dirty="0" smtClean="0">
                <a:ln>
                  <a:noFill/>
                </a:ln>
                <a:solidFill>
                  <a:srgbClr val="000000"/>
                </a:solidFill>
                <a:effectLst/>
                <a:uFillTx/>
                <a:sym typeface="Calibri"/>
              </a:rPr>
              <a:t> -&gt; Numbering</a:t>
            </a:r>
          </a:p>
          <a:p>
            <a:pPr marL="0" marR="0" indent="0" algn="l" defTabSz="457200" rtl="0" fontAlgn="auto" latinLnBrk="0" hangingPunct="0">
              <a:lnSpc>
                <a:spcPct val="100000"/>
              </a:lnSpc>
              <a:spcBef>
                <a:spcPts val="0"/>
              </a:spcBef>
              <a:spcAft>
                <a:spcPts val="0"/>
              </a:spcAft>
              <a:buClrTx/>
              <a:buSzTx/>
              <a:buFontTx/>
              <a:buNone/>
              <a:tabLst/>
            </a:pPr>
            <a:r>
              <a:rPr lang="en-US" b="1" i="1" dirty="0" smtClean="0"/>
              <a:t>/PNUM,TYPE,0</a:t>
            </a:r>
            <a:endParaRPr kumimoji="0" lang="en-US" sz="1800" b="0" i="0" u="none" strike="noStrike" cap="none" spc="0" normalizeH="0" baseline="0" dirty="0" smtClean="0">
              <a:ln>
                <a:noFill/>
              </a:ln>
              <a:solidFill>
                <a:srgbClr val="000000"/>
              </a:solidFill>
              <a:effectLst/>
              <a:uFillTx/>
              <a:latin typeface="+mn-lt"/>
              <a:ea typeface="+mn-ea"/>
              <a:cs typeface="+mn-cs"/>
              <a:sym typeface="Calibri"/>
            </a:endParaRPr>
          </a:p>
        </p:txBody>
      </p:sp>
      <p:pic>
        <p:nvPicPr>
          <p:cNvPr id="3" name="Picture 2"/>
          <p:cNvPicPr>
            <a:picLocks noChangeAspect="1"/>
          </p:cNvPicPr>
          <p:nvPr/>
        </p:nvPicPr>
        <p:blipFill>
          <a:blip r:embed="rId3"/>
          <a:stretch>
            <a:fillRect/>
          </a:stretch>
        </p:blipFill>
        <p:spPr>
          <a:xfrm>
            <a:off x="3333279" y="2471728"/>
            <a:ext cx="2769013" cy="2476969"/>
          </a:xfrm>
          <a:prstGeom prst="rect">
            <a:avLst/>
          </a:prstGeom>
        </p:spPr>
      </p:pic>
      <p:sp>
        <p:nvSpPr>
          <p:cNvPr id="8" name="Oval 7"/>
          <p:cNvSpPr/>
          <p:nvPr/>
        </p:nvSpPr>
        <p:spPr>
          <a:xfrm>
            <a:off x="4977981" y="4060837"/>
            <a:ext cx="970874" cy="270163"/>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p:cNvSpPr/>
          <p:nvPr/>
        </p:nvSpPr>
        <p:spPr>
          <a:xfrm>
            <a:off x="4977981" y="3564261"/>
            <a:ext cx="970874" cy="270163"/>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p:cNvSpPr txBox="1"/>
          <p:nvPr/>
        </p:nvSpPr>
        <p:spPr>
          <a:xfrm>
            <a:off x="6334125" y="2469358"/>
            <a:ext cx="2586868"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Issues:</a:t>
            </a:r>
            <a:endParaRPr kumimoji="0" lang="en-US" sz="1800" b="0" i="0" u="none" strike="noStrike" cap="none" spc="0" normalizeH="0" baseline="0" dirty="0" smtClean="0">
              <a:ln>
                <a:noFill/>
              </a:ln>
              <a:solidFill>
                <a:srgbClr val="000000"/>
              </a:solidFill>
              <a:effectLst/>
              <a:uFillTx/>
              <a:latin typeface="+mn-lt"/>
              <a:ea typeface="+mn-ea"/>
              <a:cs typeface="+mn-cs"/>
              <a:sym typeface="Calibri"/>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dirty="0" smtClean="0"/>
              <a:t>Solid elements aren’t colorized. Surface elements must be created for free surfaces to get a full view of the solid</a:t>
            </a:r>
            <a:endParaRPr kumimoji="0" lang="en-US" sz="1800" b="0" i="0" u="none" strike="noStrike" cap="none" spc="0" normalizeH="0" baseline="0" dirty="0" smtClean="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1532768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2</a:t>
            </a:fld>
            <a:endParaRPr lang="en-US" dirty="0"/>
          </a:p>
        </p:txBody>
      </p:sp>
      <p:sp>
        <p:nvSpPr>
          <p:cNvPr id="5" name="Text Placeholder 7"/>
          <p:cNvSpPr>
            <a:spLocks noGrp="1"/>
          </p:cNvSpPr>
          <p:nvPr>
            <p:ph type="body" sz="quarter" idx="10"/>
          </p:nvPr>
        </p:nvSpPr>
        <p:spPr>
          <a:xfrm>
            <a:off x="616509" y="830123"/>
            <a:ext cx="7960822" cy="1126533"/>
          </a:xfrm>
        </p:spPr>
        <p:txBody>
          <a:bodyPr>
            <a:normAutofit/>
          </a:bodyPr>
          <a:lstStyle/>
          <a:p>
            <a:pPr marL="0" indent="0" algn="l">
              <a:buNone/>
            </a:pPr>
            <a:r>
              <a:rPr lang="en-US" dirty="0" smtClean="0">
                <a:solidFill>
                  <a:schemeClr val="tx1"/>
                </a:solidFill>
              </a:rPr>
              <a:t>There are two script tools:</a:t>
            </a:r>
          </a:p>
          <a:p>
            <a:pPr marL="514350" indent="-514350" algn="l">
              <a:buFont typeface="+mj-lt"/>
              <a:buAutoNum type="arabicPeriod"/>
            </a:pPr>
            <a:r>
              <a:rPr lang="en-US" dirty="0" smtClean="0">
                <a:solidFill>
                  <a:schemeClr val="tx1"/>
                </a:solidFill>
              </a:rPr>
              <a:t>Tool for surface annotation (include surface name only)</a:t>
            </a:r>
          </a:p>
          <a:p>
            <a:pPr marL="514350" indent="-514350" algn="l">
              <a:buFont typeface="+mj-lt"/>
              <a:buAutoNum type="arabicPeriod"/>
            </a:pPr>
            <a:r>
              <a:rPr lang="en-US" dirty="0" smtClean="0">
                <a:solidFill>
                  <a:schemeClr val="tx1"/>
                </a:solidFill>
              </a:rPr>
              <a:t>Tool for thermal model annotation. Annotation include zone name, surface name, HTC and </a:t>
            </a:r>
            <a:r>
              <a:rPr lang="en-US" dirty="0" err="1" smtClean="0">
                <a:solidFill>
                  <a:schemeClr val="tx1"/>
                </a:solidFill>
              </a:rPr>
              <a:t>Tsink</a:t>
            </a:r>
            <a:r>
              <a:rPr lang="en-US" dirty="0" smtClean="0">
                <a:solidFill>
                  <a:schemeClr val="tx1"/>
                </a:solidFill>
              </a:rPr>
              <a:t> values at steady state, amplitude names.  </a:t>
            </a:r>
            <a:endParaRPr lang="ru-RU" dirty="0">
              <a:solidFill>
                <a:schemeClr val="tx1"/>
              </a:solidFill>
            </a:endParaRPr>
          </a:p>
        </p:txBody>
      </p:sp>
      <p:sp>
        <p:nvSpPr>
          <p:cNvPr id="6" name="TextBox 5"/>
          <p:cNvSpPr txBox="1"/>
          <p:nvPr/>
        </p:nvSpPr>
        <p:spPr>
          <a:xfrm>
            <a:off x="616509" y="2045876"/>
            <a:ext cx="7298105" cy="222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1">
              <a:spcBef>
                <a:spcPts val="700"/>
              </a:spcBef>
              <a:buSzPct val="100000"/>
            </a:pPr>
            <a:r>
              <a:rPr lang="en-US" sz="1400" dirty="0">
                <a:solidFill>
                  <a:schemeClr val="tx1"/>
                </a:solidFill>
                <a:latin typeface="Arial" panose="020B0604020202020204" pitchFamily="34" charset="0"/>
                <a:cs typeface="Arial" panose="020B0604020202020204" pitchFamily="34" charset="0"/>
              </a:rPr>
              <a:t>Scripts are designed for the following programs:</a:t>
            </a:r>
          </a:p>
          <a:p>
            <a:pPr marL="285750" lvl="2" indent="-285750" hangingPunct="1">
              <a:spcBef>
                <a:spcPts val="700"/>
              </a:spcBef>
              <a:buSzPct val="100000"/>
              <a:buFont typeface="Arial" panose="020B0604020202020204" pitchFamily="34" charset="0"/>
              <a:buChar char="•"/>
            </a:pPr>
            <a:r>
              <a:rPr lang="en-US" sz="1400" dirty="0" err="1">
                <a:solidFill>
                  <a:schemeClr val="tx1"/>
                </a:solidFill>
                <a:latin typeface="Arial" panose="020B0604020202020204" pitchFamily="34" charset="0"/>
                <a:cs typeface="Arial" panose="020B0604020202020204" pitchFamily="34" charset="0"/>
              </a:rPr>
              <a:t>Abaqus</a:t>
            </a:r>
            <a:r>
              <a:rPr lang="en-US" sz="1400" dirty="0">
                <a:solidFill>
                  <a:schemeClr val="tx1"/>
                </a:solidFill>
                <a:latin typeface="Arial" panose="020B0604020202020204" pitchFamily="34" charset="0"/>
                <a:cs typeface="Arial" panose="020B0604020202020204" pitchFamily="34" charset="0"/>
              </a:rPr>
              <a:t> CAE:	script tools are available</a:t>
            </a:r>
          </a:p>
          <a:p>
            <a:pPr lvl="4" indent="0" hangingPunct="1">
              <a:spcBef>
                <a:spcPts val="700"/>
              </a:spcBef>
              <a:buSzPct val="100000"/>
            </a:pPr>
            <a:r>
              <a:rPr lang="en-US" sz="1400" dirty="0">
                <a:solidFill>
                  <a:schemeClr val="tx1"/>
                </a:solidFill>
                <a:latin typeface="Arial" panose="020B0604020202020204" pitchFamily="34" charset="0"/>
                <a:cs typeface="Arial" panose="020B0604020202020204" pitchFamily="34" charset="0"/>
              </a:rPr>
              <a:t>	- surface_annotation_gui.py</a:t>
            </a:r>
          </a:p>
          <a:p>
            <a:pPr lvl="4" indent="0" hangingPunct="1">
              <a:spcBef>
                <a:spcPts val="700"/>
              </a:spcBef>
              <a:buSzPct val="100000"/>
            </a:pPr>
            <a:r>
              <a:rPr lang="en-US" sz="1400" dirty="0">
                <a:solidFill>
                  <a:schemeClr val="tx1"/>
                </a:solidFill>
                <a:latin typeface="Arial" panose="020B0604020202020204" pitchFamily="34" charset="0"/>
                <a:cs typeface="Arial" panose="020B0604020202020204" pitchFamily="34" charset="0"/>
              </a:rPr>
              <a:t>	- surface_annotation_gui_sfilm_flux_amplit.py</a:t>
            </a:r>
          </a:p>
          <a:p>
            <a:pPr marL="285750" lvl="2" indent="-285750" hangingPunct="1">
              <a:spcBef>
                <a:spcPts val="700"/>
              </a:spcBef>
              <a:buSzPct val="10000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Ansys Mechanical: Not available. Not enough functionality for creation.</a:t>
            </a:r>
          </a:p>
          <a:p>
            <a:pPr marL="285750" lvl="2" indent="-285750" hangingPunct="1">
              <a:spcBef>
                <a:spcPts val="700"/>
              </a:spcBef>
              <a:buSzPct val="10000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Ansys APDL: </a:t>
            </a:r>
            <a:r>
              <a:rPr lang="en-US" sz="1400" dirty="0" smtClean="0">
                <a:solidFill>
                  <a:schemeClr val="tx1"/>
                </a:solidFill>
                <a:latin typeface="Arial" panose="020B0604020202020204" pitchFamily="34" charset="0"/>
                <a:cs typeface="Arial" panose="020B0604020202020204" pitchFamily="34" charset="0"/>
              </a:rPr>
              <a:t>Development preparation is ongoing.</a:t>
            </a:r>
          </a:p>
          <a:p>
            <a:pPr marL="285750" lvl="2" indent="-285750" hangingPunct="1">
              <a:spcBef>
                <a:spcPts val="700"/>
              </a:spcBef>
              <a:buSzPct val="10000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033206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t>
            </a:r>
            <a:r>
              <a:rPr lang="en-US" dirty="0" smtClean="0"/>
              <a:t>issues </a:t>
            </a:r>
            <a:r>
              <a:rPr lang="en-US" dirty="0"/>
              <a:t>and </a:t>
            </a:r>
            <a:r>
              <a:rPr lang="en-US" dirty="0" smtClean="0"/>
              <a:t>solutions for APDL</a:t>
            </a:r>
            <a:endParaRPr lang="en-US" dirty="0"/>
          </a:p>
        </p:txBody>
      </p:sp>
      <p:sp>
        <p:nvSpPr>
          <p:cNvPr id="3" name="Text Placeholder 2"/>
          <p:cNvSpPr>
            <a:spLocks noGrp="1"/>
          </p:cNvSpPr>
          <p:nvPr>
            <p:ph type="body" sz="quarter" idx="10"/>
          </p:nvPr>
        </p:nvSpPr>
        <p:spPr/>
        <p:txBody>
          <a:bodyPr/>
          <a:lstStyle/>
          <a:p>
            <a:r>
              <a:rPr lang="en-US" dirty="0"/>
              <a:t>Target</a:t>
            </a:r>
            <a:r>
              <a:rPr lang="en-US" dirty="0" smtClean="0"/>
              <a:t>:</a:t>
            </a:r>
            <a:endParaRPr lang="en-US" dirty="0"/>
          </a:p>
          <a:p>
            <a:pPr lvl="1"/>
            <a:r>
              <a:rPr lang="en-US" dirty="0" smtClean="0"/>
              <a:t>To </a:t>
            </a:r>
            <a:r>
              <a:rPr lang="en-US" dirty="0"/>
              <a:t>do annotation of </a:t>
            </a:r>
            <a:r>
              <a:rPr lang="en-US" dirty="0" err="1"/>
              <a:t>tBCs</a:t>
            </a:r>
            <a:r>
              <a:rPr lang="en-US" dirty="0"/>
              <a:t> zone in symmetry plane </a:t>
            </a:r>
          </a:p>
          <a:p>
            <a:pPr lvl="1"/>
            <a:r>
              <a:rPr lang="en-US" dirty="0" smtClean="0"/>
              <a:t>It </a:t>
            </a:r>
            <a:r>
              <a:rPr lang="en-US" dirty="0"/>
              <a:t>should be possible to zoom and shift area with annotations, to get more </a:t>
            </a:r>
            <a:r>
              <a:rPr lang="en-US" dirty="0" smtClean="0"/>
              <a:t>details.</a:t>
            </a:r>
            <a:endParaRPr lang="en-US" dirty="0"/>
          </a:p>
          <a:p>
            <a:r>
              <a:rPr lang="en-US" dirty="0"/>
              <a:t>APDL limitations (known)</a:t>
            </a:r>
          </a:p>
          <a:p>
            <a:pPr lvl="1"/>
            <a:r>
              <a:rPr lang="en-US" dirty="0"/>
              <a:t>No text annotation with multiple lines</a:t>
            </a:r>
          </a:p>
          <a:p>
            <a:pPr lvl="1"/>
            <a:r>
              <a:rPr lang="en-US" dirty="0" smtClean="0"/>
              <a:t>Annotation </a:t>
            </a:r>
            <a:r>
              <a:rPr lang="en-US" dirty="0"/>
              <a:t>text will not scale with zoom</a:t>
            </a:r>
          </a:p>
          <a:p>
            <a:pPr lvl="1"/>
            <a:r>
              <a:rPr lang="en-US" dirty="0" smtClean="0"/>
              <a:t>Annotation </a:t>
            </a:r>
            <a:r>
              <a:rPr lang="en-US" dirty="0"/>
              <a:t>were built as overlapping arrow, box, text line1, text line2. They will runaway during zoom process.</a:t>
            </a:r>
          </a:p>
          <a:p>
            <a:r>
              <a:rPr lang="en-US" dirty="0"/>
              <a:t>APDL solutions (more details on next slide)</a:t>
            </a:r>
          </a:p>
          <a:p>
            <a:pPr lvl="1"/>
            <a:r>
              <a:rPr lang="en-US" dirty="0"/>
              <a:t>Generate bitmaps with zone information and put it on screen (BITMAPS)</a:t>
            </a:r>
          </a:p>
          <a:p>
            <a:pPr lvl="1"/>
            <a:r>
              <a:rPr lang="en-US" dirty="0"/>
              <a:t>Draw all information as overlapped vector drawing. Add button redraw after zooming (VECTOR-REDRAW)</a:t>
            </a:r>
          </a:p>
          <a:p>
            <a:pPr lvl="1"/>
            <a:r>
              <a:rPr lang="en-US" dirty="0"/>
              <a:t>Create several BUTTONS to show one-line information </a:t>
            </a:r>
            <a:r>
              <a:rPr lang="en-US" dirty="0" smtClean="0"/>
              <a:t>only</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20</a:t>
            </a:fld>
            <a:endParaRPr lang="en-US" dirty="0"/>
          </a:p>
        </p:txBody>
      </p:sp>
      <p:grpSp>
        <p:nvGrpSpPr>
          <p:cNvPr id="5" name="Group 4"/>
          <p:cNvGrpSpPr/>
          <p:nvPr/>
        </p:nvGrpSpPr>
        <p:grpSpPr>
          <a:xfrm>
            <a:off x="6628534" y="603250"/>
            <a:ext cx="2233353" cy="1787154"/>
            <a:chOff x="8797636" y="1027906"/>
            <a:chExt cx="2233353" cy="1787154"/>
          </a:xfrm>
        </p:grpSpPr>
        <p:grpSp>
          <p:nvGrpSpPr>
            <p:cNvPr id="6" name="Group 5"/>
            <p:cNvGrpSpPr/>
            <p:nvPr/>
          </p:nvGrpSpPr>
          <p:grpSpPr>
            <a:xfrm>
              <a:off x="8797636" y="1027906"/>
              <a:ext cx="2233353" cy="751018"/>
              <a:chOff x="8797636" y="1027906"/>
              <a:chExt cx="2233353" cy="751018"/>
            </a:xfrm>
          </p:grpSpPr>
          <p:sp>
            <p:nvSpPr>
              <p:cNvPr id="9" name="Freeform 8"/>
              <p:cNvSpPr/>
              <p:nvPr/>
            </p:nvSpPr>
            <p:spPr>
              <a:xfrm>
                <a:off x="8886305" y="1365271"/>
                <a:ext cx="2144684" cy="413653"/>
              </a:xfrm>
              <a:custGeom>
                <a:avLst/>
                <a:gdLst>
                  <a:gd name="connsiteX0" fmla="*/ 0 w 2144684"/>
                  <a:gd name="connsiteY0" fmla="*/ 413653 h 413653"/>
                  <a:gd name="connsiteX1" fmla="*/ 781397 w 2144684"/>
                  <a:gd name="connsiteY1" fmla="*/ 6329 h 413653"/>
                  <a:gd name="connsiteX2" fmla="*/ 2144684 w 2144684"/>
                  <a:gd name="connsiteY2" fmla="*/ 180896 h 413653"/>
                </a:gdLst>
                <a:ahLst/>
                <a:cxnLst>
                  <a:cxn ang="0">
                    <a:pos x="connsiteX0" y="connsiteY0"/>
                  </a:cxn>
                  <a:cxn ang="0">
                    <a:pos x="connsiteX1" y="connsiteY1"/>
                  </a:cxn>
                  <a:cxn ang="0">
                    <a:pos x="connsiteX2" y="connsiteY2"/>
                  </a:cxn>
                </a:cxnLst>
                <a:rect l="l" t="t" r="r" b="b"/>
                <a:pathLst>
                  <a:path w="2144684" h="413653">
                    <a:moveTo>
                      <a:pt x="0" y="413653"/>
                    </a:moveTo>
                    <a:cubicBezTo>
                      <a:pt x="211975" y="229387"/>
                      <a:pt x="423950" y="45122"/>
                      <a:pt x="781397" y="6329"/>
                    </a:cubicBezTo>
                    <a:cubicBezTo>
                      <a:pt x="1138844" y="-32464"/>
                      <a:pt x="1952106" y="117165"/>
                      <a:pt x="2144684" y="1808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8797636" y="1027906"/>
                <a:ext cx="2144684" cy="413653"/>
              </a:xfrm>
              <a:custGeom>
                <a:avLst/>
                <a:gdLst>
                  <a:gd name="connsiteX0" fmla="*/ 0 w 2144684"/>
                  <a:gd name="connsiteY0" fmla="*/ 413653 h 413653"/>
                  <a:gd name="connsiteX1" fmla="*/ 781397 w 2144684"/>
                  <a:gd name="connsiteY1" fmla="*/ 6329 h 413653"/>
                  <a:gd name="connsiteX2" fmla="*/ 2144684 w 2144684"/>
                  <a:gd name="connsiteY2" fmla="*/ 180896 h 413653"/>
                </a:gdLst>
                <a:ahLst/>
                <a:cxnLst>
                  <a:cxn ang="0">
                    <a:pos x="connsiteX0" y="connsiteY0"/>
                  </a:cxn>
                  <a:cxn ang="0">
                    <a:pos x="connsiteX1" y="connsiteY1"/>
                  </a:cxn>
                  <a:cxn ang="0">
                    <a:pos x="connsiteX2" y="connsiteY2"/>
                  </a:cxn>
                </a:cxnLst>
                <a:rect l="l" t="t" r="r" b="b"/>
                <a:pathLst>
                  <a:path w="2144684" h="413653">
                    <a:moveTo>
                      <a:pt x="0" y="413653"/>
                    </a:moveTo>
                    <a:cubicBezTo>
                      <a:pt x="211975" y="229387"/>
                      <a:pt x="423950" y="45122"/>
                      <a:pt x="781397" y="6329"/>
                    </a:cubicBezTo>
                    <a:cubicBezTo>
                      <a:pt x="1138844" y="-32464"/>
                      <a:pt x="1952106" y="117165"/>
                      <a:pt x="2144684" y="180896"/>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10" idx="0"/>
                <a:endCxn id="9" idx="0"/>
              </p:cNvCxnSpPr>
              <p:nvPr/>
            </p:nvCxnSpPr>
            <p:spPr>
              <a:xfrm>
                <a:off x="8797636" y="1441559"/>
                <a:ext cx="88669" cy="337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9" idx="2"/>
              </p:cNvCxnSpPr>
              <p:nvPr/>
            </p:nvCxnSpPr>
            <p:spPr>
              <a:xfrm>
                <a:off x="10942320" y="1207294"/>
                <a:ext cx="88669" cy="33887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p:nvPr/>
          </p:nvCxnSpPr>
          <p:spPr>
            <a:xfrm flipV="1">
              <a:off x="9775767" y="1365271"/>
              <a:ext cx="0" cy="8957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322723" y="2261062"/>
              <a:ext cx="906087" cy="553998"/>
            </a:xfrm>
            <a:prstGeom prst="rect">
              <a:avLst/>
            </a:prstGeom>
            <a:solidFill>
              <a:schemeClr val="bg1">
                <a:lumMod val="85000"/>
              </a:schemeClr>
            </a:solidFill>
            <a:ln w="28575">
              <a:solidFill>
                <a:srgbClr val="00B050"/>
              </a:solidFill>
            </a:ln>
          </p:spPr>
          <p:txBody>
            <a:bodyPr wrap="square" rtlCol="0">
              <a:spAutoFit/>
            </a:bodyPr>
            <a:lstStyle/>
            <a:p>
              <a:r>
                <a:rPr lang="en-US" sz="1000" dirty="0" smtClean="0"/>
                <a:t>Zone A</a:t>
              </a:r>
            </a:p>
            <a:p>
              <a:r>
                <a:rPr lang="en-US" sz="1000" dirty="0" smtClean="0"/>
                <a:t>HTC = 100</a:t>
              </a:r>
            </a:p>
            <a:p>
              <a:r>
                <a:rPr lang="en-US" sz="1000" dirty="0" err="1" smtClean="0"/>
                <a:t>Tsink</a:t>
              </a:r>
              <a:r>
                <a:rPr lang="en-US" sz="1000" dirty="0" smtClean="0"/>
                <a:t> = 200</a:t>
              </a:r>
              <a:endParaRPr lang="en-US" sz="1000" dirty="0"/>
            </a:p>
          </p:txBody>
        </p:sp>
      </p:grpSp>
    </p:spTree>
    <p:extLst>
      <p:ext uri="{BB962C8B-B14F-4D97-AF65-F5344CB8AC3E}">
        <p14:creationId xmlns:p14="http://schemas.microsoft.com/office/powerpoint/2010/main" val="322392851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APDL methods for annotations</a:t>
            </a:r>
          </a:p>
        </p:txBody>
      </p:sp>
      <p:sp>
        <p:nvSpPr>
          <p:cNvPr id="3" name="Slide Number Placeholder 2"/>
          <p:cNvSpPr>
            <a:spLocks noGrp="1"/>
          </p:cNvSpPr>
          <p:nvPr>
            <p:ph type="sldNum" sz="quarter" idx="2"/>
          </p:nvPr>
        </p:nvSpPr>
        <p:spPr/>
        <p:txBody>
          <a:bodyPr/>
          <a:lstStyle/>
          <a:p>
            <a:fld id="{86CB4B4D-7CA3-9044-876B-883B54F8677D}" type="slidenum">
              <a:rPr lang="en-US" smtClean="0"/>
              <a:pPr/>
              <a:t>21</a:t>
            </a:fld>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520028158"/>
              </p:ext>
            </p:extLst>
          </p:nvPr>
        </p:nvGraphicFramePr>
        <p:xfrm>
          <a:off x="152045" y="719511"/>
          <a:ext cx="8820505" cy="3657600"/>
        </p:xfrm>
        <a:graphic>
          <a:graphicData uri="http://schemas.openxmlformats.org/drawingml/2006/table">
            <a:tbl>
              <a:tblPr firstRow="1" bandRow="1">
                <a:tableStyleId>{5C22544A-7EE6-4342-B048-85BDC9FD1C3A}</a:tableStyleId>
              </a:tblPr>
              <a:tblGrid>
                <a:gridCol w="1537540">
                  <a:extLst>
                    <a:ext uri="{9D8B030D-6E8A-4147-A177-3AD203B41FA5}">
                      <a16:colId xmlns:a16="http://schemas.microsoft.com/office/drawing/2014/main" val="2181666381"/>
                    </a:ext>
                  </a:extLst>
                </a:gridCol>
                <a:gridCol w="1987065">
                  <a:extLst>
                    <a:ext uri="{9D8B030D-6E8A-4147-A177-3AD203B41FA5}">
                      <a16:colId xmlns:a16="http://schemas.microsoft.com/office/drawing/2014/main" val="3856610400"/>
                    </a:ext>
                  </a:extLst>
                </a:gridCol>
                <a:gridCol w="2019300">
                  <a:extLst>
                    <a:ext uri="{9D8B030D-6E8A-4147-A177-3AD203B41FA5}">
                      <a16:colId xmlns:a16="http://schemas.microsoft.com/office/drawing/2014/main" val="2072809355"/>
                    </a:ext>
                  </a:extLst>
                </a:gridCol>
                <a:gridCol w="2466975">
                  <a:extLst>
                    <a:ext uri="{9D8B030D-6E8A-4147-A177-3AD203B41FA5}">
                      <a16:colId xmlns:a16="http://schemas.microsoft.com/office/drawing/2014/main" val="3555293240"/>
                    </a:ext>
                  </a:extLst>
                </a:gridCol>
                <a:gridCol w="809625">
                  <a:extLst>
                    <a:ext uri="{9D8B030D-6E8A-4147-A177-3AD203B41FA5}">
                      <a16:colId xmlns:a16="http://schemas.microsoft.com/office/drawing/2014/main" val="519973870"/>
                    </a:ext>
                  </a:extLst>
                </a:gridCol>
              </a:tblGrid>
              <a:tr h="166314">
                <a:tc>
                  <a:txBody>
                    <a:bodyPr/>
                    <a:lstStyle/>
                    <a:p>
                      <a:pPr algn="l"/>
                      <a:r>
                        <a:rPr lang="en-US" dirty="0" smtClean="0"/>
                        <a:t>Solution Method</a:t>
                      </a:r>
                      <a:endParaRPr lang="en-US" dirty="0"/>
                    </a:p>
                  </a:txBody>
                  <a:tcPr/>
                </a:tc>
                <a:tc>
                  <a:txBody>
                    <a:bodyPr/>
                    <a:lstStyle/>
                    <a:p>
                      <a:pPr algn="l"/>
                      <a:r>
                        <a:rPr lang="en-US" dirty="0" smtClean="0"/>
                        <a:t>Pro</a:t>
                      </a:r>
                      <a:endParaRPr lang="en-US" dirty="0"/>
                    </a:p>
                  </a:txBody>
                  <a:tcPr/>
                </a:tc>
                <a:tc>
                  <a:txBody>
                    <a:bodyPr/>
                    <a:lstStyle/>
                    <a:p>
                      <a:pPr algn="l"/>
                      <a:r>
                        <a:rPr lang="en-US" dirty="0" smtClean="0"/>
                        <a:t>Contra</a:t>
                      </a:r>
                      <a:endParaRPr lang="en-US" dirty="0"/>
                    </a:p>
                  </a:txBody>
                  <a:tcPr/>
                </a:tc>
                <a:tc>
                  <a:txBody>
                    <a:bodyPr/>
                    <a:lstStyle/>
                    <a:p>
                      <a:pPr algn="l"/>
                      <a:r>
                        <a:rPr lang="en-US" dirty="0" smtClean="0"/>
                        <a:t>Required information/ knowledge</a:t>
                      </a:r>
                      <a:endParaRPr lang="en-US" dirty="0"/>
                    </a:p>
                  </a:txBody>
                  <a:tcPr/>
                </a:tc>
                <a:tc>
                  <a:txBody>
                    <a:bodyPr/>
                    <a:lstStyle/>
                    <a:p>
                      <a:pPr algn="l"/>
                      <a:r>
                        <a:rPr lang="en-US" dirty="0" smtClean="0"/>
                        <a:t>Difficulty</a:t>
                      </a:r>
                      <a:endParaRPr lang="en-US" dirty="0"/>
                    </a:p>
                  </a:txBody>
                  <a:tcPr/>
                </a:tc>
                <a:extLst>
                  <a:ext uri="{0D108BD9-81ED-4DB2-BD59-A6C34878D82A}">
                    <a16:rowId xmlns:a16="http://schemas.microsoft.com/office/drawing/2014/main" val="765673868"/>
                  </a:ext>
                </a:extLst>
              </a:tr>
              <a:tr h="775914">
                <a:tc>
                  <a:txBody>
                    <a:bodyPr/>
                    <a:lstStyle/>
                    <a:p>
                      <a:pPr algn="l"/>
                      <a:r>
                        <a:rPr lang="en-US" sz="1200" dirty="0" smtClean="0"/>
                        <a:t>BITMAPS</a:t>
                      </a:r>
                      <a:br>
                        <a:rPr lang="en-US" sz="1200" dirty="0" smtClean="0"/>
                      </a:br>
                      <a:r>
                        <a:rPr lang="en-US" sz="1200" dirty="0" smtClean="0"/>
                        <a:t>Generate</a:t>
                      </a:r>
                      <a:r>
                        <a:rPr lang="en-US" sz="1200" baseline="0" dirty="0" smtClean="0"/>
                        <a:t> bitmaps and place them as annotation</a:t>
                      </a:r>
                      <a:endParaRPr lang="en-US" sz="1200" dirty="0"/>
                    </a:p>
                  </a:txBody>
                  <a:tcPr/>
                </a:tc>
                <a:tc>
                  <a:txBody>
                    <a:bodyPr/>
                    <a:lstStyle/>
                    <a:p>
                      <a:pPr marL="285750" indent="-285750" algn="l">
                        <a:buFont typeface="Arial" panose="020B0604020202020204" pitchFamily="34" charset="0"/>
                        <a:buChar char="•"/>
                      </a:pPr>
                      <a:r>
                        <a:rPr lang="en-US" sz="1200" dirty="0" smtClean="0"/>
                        <a:t>All zones’ figures will be ready for application.</a:t>
                      </a:r>
                    </a:p>
                    <a:p>
                      <a:pPr marL="285750" indent="-285750" algn="l">
                        <a:buFont typeface="Arial" panose="020B0604020202020204" pitchFamily="34" charset="0"/>
                        <a:buChar char="•"/>
                      </a:pPr>
                      <a:r>
                        <a:rPr lang="en-US" sz="1200" baseline="0" dirty="0" smtClean="0"/>
                        <a:t>Bitmaps might be generate in the external tool </a:t>
                      </a:r>
                      <a:endParaRPr lang="en-US" sz="1200" dirty="0"/>
                    </a:p>
                  </a:txBody>
                  <a:tcPr/>
                </a:tc>
                <a:tc>
                  <a:txBody>
                    <a:bodyPr/>
                    <a:lstStyle/>
                    <a:p>
                      <a:pPr marL="285750" indent="-285750" algn="l">
                        <a:buFont typeface="Arial" panose="020B0604020202020204" pitchFamily="34" charset="0"/>
                        <a:buChar char="•"/>
                      </a:pPr>
                      <a:r>
                        <a:rPr lang="en-US" sz="1200" dirty="0" smtClean="0"/>
                        <a:t>All</a:t>
                      </a:r>
                      <a:r>
                        <a:rPr lang="en-US" sz="1200" baseline="0" dirty="0" smtClean="0"/>
                        <a:t> figures will be static</a:t>
                      </a:r>
                    </a:p>
                    <a:p>
                      <a:pPr marL="285750" indent="-285750" algn="l">
                        <a:buFont typeface="Arial" panose="020B0604020202020204" pitchFamily="34" charset="0"/>
                        <a:buChar char="•"/>
                      </a:pPr>
                      <a:r>
                        <a:rPr lang="en-US" sz="1200" baseline="0" dirty="0" smtClean="0"/>
                        <a:t>Additional system of figures storage and access</a:t>
                      </a:r>
                      <a:endParaRPr lang="en-US" sz="1200" dirty="0"/>
                    </a:p>
                  </a:txBody>
                  <a:tcPr/>
                </a:tc>
                <a:tc>
                  <a:txBody>
                    <a:bodyPr/>
                    <a:lstStyle/>
                    <a:p>
                      <a:pPr marL="285750" indent="-285750" algn="l">
                        <a:buFont typeface="Arial" panose="020B0604020202020204" pitchFamily="34" charset="0"/>
                        <a:buChar char="•"/>
                      </a:pPr>
                      <a:r>
                        <a:rPr lang="en-US" sz="1200" dirty="0" smtClean="0"/>
                        <a:t>Possibility to</a:t>
                      </a:r>
                      <a:r>
                        <a:rPr lang="en-US" sz="1200" baseline="0" dirty="0" smtClean="0"/>
                        <a:t> create bitmaps by APDL commands for the selected region</a:t>
                      </a:r>
                    </a:p>
                    <a:p>
                      <a:pPr marL="285750" indent="-285750" algn="l">
                        <a:buFont typeface="Arial" panose="020B0604020202020204" pitchFamily="34" charset="0"/>
                        <a:buChar char="•"/>
                      </a:pPr>
                      <a:r>
                        <a:rPr lang="en-US" sz="1200" baseline="0" dirty="0" smtClean="0"/>
                        <a:t>Bitmap behavior during zoom and shift</a:t>
                      </a:r>
                      <a:endParaRPr lang="en-US" sz="1200" dirty="0"/>
                    </a:p>
                  </a:txBody>
                  <a:tcPr/>
                </a:tc>
                <a:tc>
                  <a:txBody>
                    <a:bodyPr/>
                    <a:lstStyle/>
                    <a:p>
                      <a:pPr algn="l"/>
                      <a:r>
                        <a:rPr lang="en-US" sz="1200" dirty="0" smtClean="0"/>
                        <a:t>Medium</a:t>
                      </a:r>
                      <a:endParaRPr lang="en-US" sz="1200" dirty="0"/>
                    </a:p>
                  </a:txBody>
                  <a:tcPr/>
                </a:tc>
                <a:extLst>
                  <a:ext uri="{0D108BD9-81ED-4DB2-BD59-A6C34878D82A}">
                    <a16:rowId xmlns:a16="http://schemas.microsoft.com/office/drawing/2014/main" val="64558750"/>
                  </a:ext>
                </a:extLst>
              </a:tr>
              <a:tr h="1143794">
                <a:tc>
                  <a:txBody>
                    <a:bodyPr/>
                    <a:lstStyle/>
                    <a:p>
                      <a:pPr algn="l"/>
                      <a:r>
                        <a:rPr lang="en-US" sz="1200" dirty="0" smtClean="0">
                          <a:sym typeface="Wingdings" panose="05000000000000000000" pitchFamily="2" charset="2"/>
                        </a:rPr>
                        <a:t>VECTOR-REDRAW</a:t>
                      </a:r>
                    </a:p>
                    <a:p>
                      <a:pPr algn="l"/>
                      <a:r>
                        <a:rPr lang="en-US" sz="1200" dirty="0" smtClean="0">
                          <a:sym typeface="Wingdings" panose="05000000000000000000" pitchFamily="2" charset="2"/>
                        </a:rPr>
                        <a:t>Generate smart</a:t>
                      </a:r>
                      <a:r>
                        <a:rPr lang="en-US" sz="1200" baseline="0" dirty="0" smtClean="0">
                          <a:sym typeface="Wingdings" panose="05000000000000000000" pitchFamily="2" charset="2"/>
                        </a:rPr>
                        <a:t> annotation overlapped. Redraw procedure after shift/zoom process</a:t>
                      </a:r>
                      <a:endParaRPr lang="en-US" sz="1200" dirty="0"/>
                    </a:p>
                  </a:txBody>
                  <a:tcPr/>
                </a:tc>
                <a:tc>
                  <a:txBody>
                    <a:bodyPr/>
                    <a:lstStyle/>
                    <a:p>
                      <a:pPr marL="285750" indent="-285750" algn="l">
                        <a:buFont typeface="Arial" panose="020B0604020202020204" pitchFamily="34" charset="0"/>
                        <a:buChar char="•"/>
                      </a:pPr>
                      <a:r>
                        <a:rPr lang="en-US" sz="1200" dirty="0" smtClean="0"/>
                        <a:t>Independent</a:t>
                      </a:r>
                      <a:r>
                        <a:rPr lang="en-US" sz="1200" baseline="0" dirty="0" smtClean="0"/>
                        <a:t> from storage interaction</a:t>
                      </a:r>
                    </a:p>
                    <a:p>
                      <a:pPr marL="285750" indent="-285750" algn="l">
                        <a:buFont typeface="Arial" panose="020B0604020202020204" pitchFamily="34" charset="0"/>
                        <a:buChar char="•"/>
                      </a:pPr>
                      <a:r>
                        <a:rPr lang="en-US" sz="1200" baseline="0" dirty="0" smtClean="0"/>
                        <a:t>Free to add or to remove information from annotation</a:t>
                      </a:r>
                      <a:endParaRPr lang="en-US" sz="1200" dirty="0"/>
                    </a:p>
                  </a:txBody>
                  <a:tcPr/>
                </a:tc>
                <a:tc>
                  <a:txBody>
                    <a:bodyPr/>
                    <a:lstStyle/>
                    <a:p>
                      <a:pPr marL="285750" indent="-285750" algn="l">
                        <a:buFont typeface="Arial" panose="020B0604020202020204" pitchFamily="34" charset="0"/>
                        <a:buChar char="•"/>
                      </a:pPr>
                      <a:r>
                        <a:rPr lang="en-US" sz="1200" dirty="0" smtClean="0"/>
                        <a:t>Difficult procedure of relation definition between real coordinates and viewport</a:t>
                      </a:r>
                      <a:r>
                        <a:rPr lang="en-US" sz="1200" baseline="0" dirty="0" smtClean="0"/>
                        <a:t> </a:t>
                      </a:r>
                      <a:r>
                        <a:rPr lang="en-US" sz="1200" dirty="0" smtClean="0"/>
                        <a:t>coordinates</a:t>
                      </a:r>
                      <a:endParaRPr lang="en-US" sz="1200" dirty="0"/>
                    </a:p>
                  </a:txBody>
                  <a:tcPr/>
                </a:tc>
                <a:tc>
                  <a:txBody>
                    <a:bodyPr/>
                    <a:lstStyle/>
                    <a:p>
                      <a:pPr marL="285750" indent="-285750" algn="l">
                        <a:buFont typeface="Arial" panose="020B0604020202020204" pitchFamily="34" charset="0"/>
                        <a:buChar char="•"/>
                      </a:pPr>
                      <a:r>
                        <a:rPr lang="en-US" sz="1200" dirty="0" smtClean="0"/>
                        <a:t>Create method to measure</a:t>
                      </a:r>
                      <a:r>
                        <a:rPr lang="en-US" sz="1200" baseline="0" dirty="0" smtClean="0"/>
                        <a:t> relation between real coordinate and viewport position</a:t>
                      </a:r>
                    </a:p>
                    <a:p>
                      <a:pPr marL="285750" indent="-285750" algn="l">
                        <a:buFont typeface="Arial" panose="020B0604020202020204" pitchFamily="34" charset="0"/>
                        <a:buChar char="•"/>
                      </a:pPr>
                      <a:r>
                        <a:rPr lang="en-US" sz="1200" baseline="0" dirty="0" smtClean="0"/>
                        <a:t>Create relation table of font size and annotation position</a:t>
                      </a:r>
                      <a:endParaRPr lang="en-US" sz="1200" dirty="0"/>
                    </a:p>
                  </a:txBody>
                  <a:tcPr/>
                </a:tc>
                <a:tc>
                  <a:txBody>
                    <a:bodyPr/>
                    <a:lstStyle/>
                    <a:p>
                      <a:pPr algn="l"/>
                      <a:r>
                        <a:rPr lang="en-US" sz="1200" dirty="0" smtClean="0"/>
                        <a:t>High</a:t>
                      </a:r>
                      <a:endParaRPr lang="en-US" sz="1200" dirty="0"/>
                    </a:p>
                  </a:txBody>
                  <a:tcPr/>
                </a:tc>
                <a:extLst>
                  <a:ext uri="{0D108BD9-81ED-4DB2-BD59-A6C34878D82A}">
                    <a16:rowId xmlns:a16="http://schemas.microsoft.com/office/drawing/2014/main" val="4240288012"/>
                  </a:ext>
                </a:extLst>
              </a:tr>
              <a:tr h="1143794">
                <a:tc>
                  <a:txBody>
                    <a:bodyPr/>
                    <a:lstStyle/>
                    <a:p>
                      <a:pPr algn="l"/>
                      <a:r>
                        <a:rPr lang="en-US" sz="1200" dirty="0" smtClean="0"/>
                        <a:t>BUTTONS</a:t>
                      </a:r>
                    </a:p>
                    <a:p>
                      <a:pPr algn="l"/>
                      <a:r>
                        <a:rPr lang="en-US" sz="1200" dirty="0" smtClean="0"/>
                        <a:t>Create</a:t>
                      </a:r>
                      <a:r>
                        <a:rPr lang="en-US" sz="1200" baseline="0" dirty="0" smtClean="0"/>
                        <a:t> set of buttons to display one-line information</a:t>
                      </a:r>
                      <a:endParaRPr lang="en-US" sz="1200" dirty="0"/>
                    </a:p>
                  </a:txBody>
                  <a:tcPr/>
                </a:tc>
                <a:tc>
                  <a:txBody>
                    <a:bodyPr/>
                    <a:lstStyle/>
                    <a:p>
                      <a:pPr marL="285750" indent="-285750" algn="l">
                        <a:buFont typeface="Arial" panose="020B0604020202020204" pitchFamily="34" charset="0"/>
                        <a:buChar char="•"/>
                      </a:pPr>
                      <a:r>
                        <a:rPr lang="en-US" sz="1200" dirty="0" smtClean="0"/>
                        <a:t>Simple</a:t>
                      </a:r>
                      <a:r>
                        <a:rPr lang="en-US" sz="1200" baseline="0" dirty="0" smtClean="0"/>
                        <a:t> to realize</a:t>
                      </a:r>
                    </a:p>
                    <a:p>
                      <a:pPr marL="285750" indent="-285750" algn="l">
                        <a:buFont typeface="Arial" panose="020B0604020202020204" pitchFamily="34" charset="0"/>
                        <a:buChar char="•"/>
                      </a:pPr>
                      <a:r>
                        <a:rPr lang="en-US" sz="1200" baseline="0" dirty="0" smtClean="0"/>
                        <a:t>No need(?) to redraw during scale and shift view</a:t>
                      </a:r>
                      <a:endParaRPr lang="en-US" sz="1200" dirty="0"/>
                    </a:p>
                  </a:txBody>
                  <a:tcPr/>
                </a:tc>
                <a:tc>
                  <a:txBody>
                    <a:bodyPr/>
                    <a:lstStyle/>
                    <a:p>
                      <a:pPr marL="285750" indent="-285750" algn="l">
                        <a:buFont typeface="Arial" panose="020B0604020202020204" pitchFamily="34" charset="0"/>
                        <a:buChar char="•"/>
                      </a:pPr>
                      <a:r>
                        <a:rPr lang="en-US" sz="1200" dirty="0" smtClean="0"/>
                        <a:t>The annotation</a:t>
                      </a:r>
                      <a:r>
                        <a:rPr lang="en-US" sz="1200" baseline="0" dirty="0" smtClean="0"/>
                        <a:t> will contain information about one field only</a:t>
                      </a:r>
                    </a:p>
                    <a:p>
                      <a:pPr marL="285750" indent="-285750" algn="l">
                        <a:buFont typeface="Arial" panose="020B0604020202020204" pitchFamily="34" charset="0"/>
                        <a:buChar char="•"/>
                      </a:pPr>
                      <a:r>
                        <a:rPr lang="en-US" sz="1200" baseline="0" dirty="0" smtClean="0"/>
                        <a:t>It will be required to create several figures for each zone</a:t>
                      </a:r>
                      <a:endParaRPr lang="en-US" sz="1200" dirty="0"/>
                    </a:p>
                  </a:txBody>
                  <a:tcPr/>
                </a:tc>
                <a:tc>
                  <a:txBody>
                    <a:bodyPr/>
                    <a:lstStyle/>
                    <a:p>
                      <a:pPr marL="285750" indent="-285750" algn="l">
                        <a:buFont typeface="Arial" panose="020B0604020202020204" pitchFamily="34" charset="0"/>
                        <a:buChar char="•"/>
                      </a:pPr>
                      <a:r>
                        <a:rPr lang="en-US" sz="1200" dirty="0" smtClean="0"/>
                        <a:t>Buttons</a:t>
                      </a:r>
                      <a:r>
                        <a:rPr lang="en-US" sz="1200" baseline="0" dirty="0" smtClean="0"/>
                        <a:t> creation</a:t>
                      </a:r>
                      <a:endParaRPr lang="en-US" sz="1200" dirty="0"/>
                    </a:p>
                  </a:txBody>
                  <a:tcPr/>
                </a:tc>
                <a:tc>
                  <a:txBody>
                    <a:bodyPr/>
                    <a:lstStyle/>
                    <a:p>
                      <a:pPr algn="l"/>
                      <a:r>
                        <a:rPr lang="en-US" sz="1200" dirty="0" smtClean="0"/>
                        <a:t>Low</a:t>
                      </a:r>
                      <a:endParaRPr lang="en-US" sz="1200" dirty="0"/>
                    </a:p>
                  </a:txBody>
                  <a:tcPr/>
                </a:tc>
                <a:extLst>
                  <a:ext uri="{0D108BD9-81ED-4DB2-BD59-A6C34878D82A}">
                    <a16:rowId xmlns:a16="http://schemas.microsoft.com/office/drawing/2014/main" val="469095700"/>
                  </a:ext>
                </a:extLst>
              </a:tr>
            </a:tbl>
          </a:graphicData>
        </a:graphic>
      </p:graphicFrame>
      <p:sp>
        <p:nvSpPr>
          <p:cNvPr id="5" name="TextBox 4"/>
          <p:cNvSpPr txBox="1"/>
          <p:nvPr/>
        </p:nvSpPr>
        <p:spPr>
          <a:xfrm>
            <a:off x="2236662" y="4506914"/>
            <a:ext cx="3598394" cy="36933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smtClean="0"/>
              <a:t>Conclusion: Search another solution</a:t>
            </a:r>
            <a:endParaRPr lang="en-US" dirty="0"/>
          </a:p>
        </p:txBody>
      </p:sp>
    </p:spTree>
    <p:extLst>
      <p:ext uri="{BB962C8B-B14F-4D97-AF65-F5344CB8AC3E}">
        <p14:creationId xmlns:p14="http://schemas.microsoft.com/office/powerpoint/2010/main" val="28640611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ParaView</a:t>
            </a:r>
            <a:endParaRPr lang="en-US" dirty="0"/>
          </a:p>
        </p:txBody>
      </p:sp>
    </p:spTree>
    <p:extLst>
      <p:ext uri="{BB962C8B-B14F-4D97-AF65-F5344CB8AC3E}">
        <p14:creationId xmlns:p14="http://schemas.microsoft.com/office/powerpoint/2010/main" val="38478289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Workbench export to </a:t>
            </a:r>
            <a:r>
              <a:rPr lang="en-US" dirty="0" err="1" smtClean="0"/>
              <a:t>ParaView</a:t>
            </a:r>
            <a:endParaRPr lang="en-US" dirty="0"/>
          </a:p>
        </p:txBody>
      </p:sp>
      <p:sp>
        <p:nvSpPr>
          <p:cNvPr id="3" name="Text Placeholder 2"/>
          <p:cNvSpPr>
            <a:spLocks noGrp="1"/>
          </p:cNvSpPr>
          <p:nvPr>
            <p:ph type="body" sz="quarter" idx="10"/>
          </p:nvPr>
        </p:nvSpPr>
        <p:spPr>
          <a:xfrm>
            <a:off x="3219451" y="734464"/>
            <a:ext cx="5701542" cy="1332461"/>
          </a:xfrm>
        </p:spPr>
        <p:txBody>
          <a:bodyPr/>
          <a:lstStyle/>
          <a:p>
            <a:pPr marL="0" indent="0">
              <a:buNone/>
            </a:pPr>
            <a:r>
              <a:rPr lang="en-US" dirty="0" smtClean="0"/>
              <a:t>Python command for import:</a:t>
            </a:r>
          </a:p>
          <a:p>
            <a:pPr marL="0" indent="0">
              <a:buNone/>
            </a:pPr>
            <a:r>
              <a:rPr lang="en-US" dirty="0" err="1" smtClean="0"/>
              <a:t>filecgns</a:t>
            </a:r>
            <a:r>
              <a:rPr lang="en-US" dirty="0" smtClean="0"/>
              <a:t> </a:t>
            </a:r>
            <a:r>
              <a:rPr lang="en-US" dirty="0"/>
              <a:t>= </a:t>
            </a:r>
            <a:r>
              <a:rPr lang="en-US" dirty="0" err="1"/>
              <a:t>CGNSSeriesReader</a:t>
            </a:r>
            <a:r>
              <a:rPr lang="en-US" dirty="0"/>
              <a:t>(</a:t>
            </a:r>
            <a:r>
              <a:rPr lang="en-US" dirty="0" err="1"/>
              <a:t>FileNames</a:t>
            </a:r>
            <a:r>
              <a:rPr lang="en-US" dirty="0"/>
              <a:t>=[</a:t>
            </a:r>
            <a:r>
              <a:rPr lang="en-US" dirty="0" err="1"/>
              <a:t>Dir+GeomFileName</a:t>
            </a:r>
            <a:r>
              <a:rPr lang="en-US" dirty="0" smtClean="0"/>
              <a:t>])</a:t>
            </a:r>
          </a:p>
          <a:p>
            <a:pPr marL="0" indent="0">
              <a:buNone/>
            </a:pPr>
            <a:r>
              <a:rPr lang="en-US" dirty="0" err="1"/>
              <a:t>filecgns.Blocks</a:t>
            </a:r>
            <a:r>
              <a:rPr lang="en-US" dirty="0"/>
              <a:t> = </a:t>
            </a:r>
            <a:r>
              <a:rPr lang="en-US" dirty="0" err="1" smtClean="0"/>
              <a:t>BlocksList</a:t>
            </a:r>
            <a:endParaRPr lang="en-US" dirty="0" smtClean="0"/>
          </a:p>
        </p:txBody>
      </p:sp>
      <p:sp>
        <p:nvSpPr>
          <p:cNvPr id="4" name="Slide Number Placeholder 3"/>
          <p:cNvSpPr>
            <a:spLocks noGrp="1"/>
          </p:cNvSpPr>
          <p:nvPr>
            <p:ph type="sldNum" sz="quarter" idx="2"/>
          </p:nvPr>
        </p:nvSpPr>
        <p:spPr/>
        <p:txBody>
          <a:bodyPr/>
          <a:lstStyle/>
          <a:p>
            <a:fld id="{86CB4B4D-7CA3-9044-876B-883B54F8677D}"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231388" y="603250"/>
            <a:ext cx="2705100" cy="2133600"/>
          </a:xfrm>
          <a:prstGeom prst="rect">
            <a:avLst/>
          </a:prstGeom>
        </p:spPr>
      </p:pic>
      <p:pic>
        <p:nvPicPr>
          <p:cNvPr id="6" name="Picture 5"/>
          <p:cNvPicPr>
            <a:picLocks noChangeAspect="1"/>
          </p:cNvPicPr>
          <p:nvPr/>
        </p:nvPicPr>
        <p:blipFill>
          <a:blip r:embed="rId3"/>
          <a:stretch>
            <a:fillRect/>
          </a:stretch>
        </p:blipFill>
        <p:spPr>
          <a:xfrm>
            <a:off x="2247900" y="2205825"/>
            <a:ext cx="3524251" cy="2638443"/>
          </a:xfrm>
          <a:prstGeom prst="rect">
            <a:avLst/>
          </a:prstGeom>
        </p:spPr>
      </p:pic>
      <p:sp>
        <p:nvSpPr>
          <p:cNvPr id="7" name="Oval 6"/>
          <p:cNvSpPr/>
          <p:nvPr/>
        </p:nvSpPr>
        <p:spPr>
          <a:xfrm>
            <a:off x="3409951" y="4610100"/>
            <a:ext cx="1055344" cy="217660"/>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8" name="Picture 7"/>
          <p:cNvPicPr>
            <a:picLocks noChangeAspect="1"/>
          </p:cNvPicPr>
          <p:nvPr/>
        </p:nvPicPr>
        <p:blipFill>
          <a:blip r:embed="rId4"/>
          <a:stretch>
            <a:fillRect/>
          </a:stretch>
        </p:blipFill>
        <p:spPr>
          <a:xfrm>
            <a:off x="6435659" y="3227110"/>
            <a:ext cx="2485334" cy="1034044"/>
          </a:xfrm>
          <a:prstGeom prst="rect">
            <a:avLst/>
          </a:prstGeom>
        </p:spPr>
      </p:pic>
    </p:spTree>
    <p:extLst>
      <p:ext uri="{BB962C8B-B14F-4D97-AF65-F5344CB8AC3E}">
        <p14:creationId xmlns:p14="http://schemas.microsoft.com/office/powerpoint/2010/main" val="30076434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788060" y="734832"/>
            <a:ext cx="3045078" cy="4020300"/>
          </a:xfrm>
          <a:prstGeom prst="rect">
            <a:avLst/>
          </a:prstGeom>
        </p:spPr>
      </p:pic>
      <p:sp>
        <p:nvSpPr>
          <p:cNvPr id="2" name="Title 1"/>
          <p:cNvSpPr>
            <a:spLocks noGrp="1"/>
          </p:cNvSpPr>
          <p:nvPr>
            <p:ph type="title"/>
          </p:nvPr>
        </p:nvSpPr>
        <p:spPr/>
        <p:txBody>
          <a:bodyPr/>
          <a:lstStyle/>
          <a:p>
            <a:r>
              <a:rPr lang="en-US" dirty="0" smtClean="0"/>
              <a:t>Workbench export to </a:t>
            </a:r>
            <a:r>
              <a:rPr lang="en-US" dirty="0" err="1" smtClean="0"/>
              <a:t>ParaView</a:t>
            </a:r>
            <a:r>
              <a:rPr lang="en-US" dirty="0" smtClean="0"/>
              <a:t>. Problems</a:t>
            </a:r>
            <a:endParaRPr lang="en-US" dirty="0"/>
          </a:p>
        </p:txBody>
      </p:sp>
      <p:sp>
        <p:nvSpPr>
          <p:cNvPr id="3" name="Text Placeholder 2"/>
          <p:cNvSpPr>
            <a:spLocks noGrp="1"/>
          </p:cNvSpPr>
          <p:nvPr>
            <p:ph type="body" sz="quarter" idx="10"/>
          </p:nvPr>
        </p:nvSpPr>
        <p:spPr>
          <a:xfrm>
            <a:off x="197943" y="1900458"/>
            <a:ext cx="2518779" cy="1500340"/>
          </a:xfrm>
        </p:spPr>
        <p:txBody>
          <a:bodyPr/>
          <a:lstStyle/>
          <a:p>
            <a:pPr marL="0" indent="0">
              <a:buNone/>
            </a:pPr>
            <a:r>
              <a:rPr lang="en-US" dirty="0" smtClean="0"/>
              <a:t>CNGS doesn’t allow overlapping geometry in named selections.</a:t>
            </a:r>
          </a:p>
          <a:p>
            <a:pPr marL="0" indent="0">
              <a:buNone/>
            </a:pPr>
            <a:r>
              <a:rPr lang="en-US" dirty="0" smtClean="0"/>
              <a:t>Named Selections with overlapping geometry should be deleted</a:t>
            </a:r>
          </a:p>
        </p:txBody>
      </p:sp>
      <p:sp>
        <p:nvSpPr>
          <p:cNvPr id="4" name="Slide Number Placeholder 3"/>
          <p:cNvSpPr>
            <a:spLocks noGrp="1"/>
          </p:cNvSpPr>
          <p:nvPr>
            <p:ph type="sldNum" sz="quarter" idx="2"/>
          </p:nvPr>
        </p:nvSpPr>
        <p:spPr/>
        <p:txBody>
          <a:bodyPr/>
          <a:lstStyle/>
          <a:p>
            <a:fld id="{86CB4B4D-7CA3-9044-876B-883B54F8677D}" type="slidenum">
              <a:rPr lang="en-US" smtClean="0"/>
              <a:pPr/>
              <a:t>24</a:t>
            </a:fld>
            <a:endParaRPr lang="en-US" dirty="0"/>
          </a:p>
        </p:txBody>
      </p:sp>
      <p:sp>
        <p:nvSpPr>
          <p:cNvPr id="7" name="Oval 6"/>
          <p:cNvSpPr/>
          <p:nvPr/>
        </p:nvSpPr>
        <p:spPr>
          <a:xfrm>
            <a:off x="3847803" y="3283424"/>
            <a:ext cx="1690112" cy="217660"/>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8" name="Picture 7"/>
          <p:cNvPicPr>
            <a:picLocks noChangeAspect="1"/>
          </p:cNvPicPr>
          <p:nvPr/>
        </p:nvPicPr>
        <p:blipFill>
          <a:blip r:embed="rId3"/>
          <a:stretch>
            <a:fillRect/>
          </a:stretch>
        </p:blipFill>
        <p:spPr>
          <a:xfrm>
            <a:off x="197943" y="734832"/>
            <a:ext cx="2485334" cy="1034044"/>
          </a:xfrm>
          <a:prstGeom prst="rect">
            <a:avLst/>
          </a:prstGeom>
        </p:spPr>
      </p:pic>
      <p:pic>
        <p:nvPicPr>
          <p:cNvPr id="10" name="Picture 9"/>
          <p:cNvPicPr>
            <a:picLocks noChangeAspect="1"/>
          </p:cNvPicPr>
          <p:nvPr/>
        </p:nvPicPr>
        <p:blipFill>
          <a:blip r:embed="rId4"/>
          <a:stretch>
            <a:fillRect/>
          </a:stretch>
        </p:blipFill>
        <p:spPr>
          <a:xfrm>
            <a:off x="6671665" y="1768876"/>
            <a:ext cx="1877060" cy="1631922"/>
          </a:xfrm>
          <a:prstGeom prst="rect">
            <a:avLst/>
          </a:prstGeom>
        </p:spPr>
      </p:pic>
      <p:sp>
        <p:nvSpPr>
          <p:cNvPr id="11" name="Oval 10"/>
          <p:cNvSpPr/>
          <p:nvPr/>
        </p:nvSpPr>
        <p:spPr>
          <a:xfrm>
            <a:off x="7187724" y="2979232"/>
            <a:ext cx="1504069" cy="217660"/>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ight Arrow 11"/>
          <p:cNvSpPr/>
          <p:nvPr/>
        </p:nvSpPr>
        <p:spPr>
          <a:xfrm>
            <a:off x="5956479" y="2910625"/>
            <a:ext cx="611746" cy="437882"/>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071207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Selection visualization in </a:t>
            </a:r>
            <a:r>
              <a:rPr lang="en-US" dirty="0" err="1" smtClean="0"/>
              <a:t>Paraview</a:t>
            </a:r>
            <a:endParaRPr lang="en-US" dirty="0"/>
          </a:p>
        </p:txBody>
      </p:sp>
      <p:sp>
        <p:nvSpPr>
          <p:cNvPr id="3" name="Text Placeholder 2"/>
          <p:cNvSpPr>
            <a:spLocks noGrp="1"/>
          </p:cNvSpPr>
          <p:nvPr>
            <p:ph type="body" sz="quarter" idx="10"/>
          </p:nvPr>
        </p:nvSpPr>
        <p:spPr>
          <a:xfrm>
            <a:off x="197943" y="2191406"/>
            <a:ext cx="8421947" cy="2563725"/>
          </a:xfrm>
        </p:spPr>
        <p:txBody>
          <a:bodyPr/>
          <a:lstStyle/>
          <a:p>
            <a:pPr marL="0" indent="0">
              <a:buNone/>
            </a:pPr>
            <a:r>
              <a:rPr lang="en-US" sz="1200" i="1" dirty="0"/>
              <a:t>renderView1 = </a:t>
            </a:r>
            <a:r>
              <a:rPr lang="en-US" sz="1200" i="1" dirty="0" err="1"/>
              <a:t>GetActiveViewOrCreate</a:t>
            </a:r>
            <a:r>
              <a:rPr lang="en-US" sz="1200" i="1" dirty="0"/>
              <a:t>('</a:t>
            </a:r>
            <a:r>
              <a:rPr lang="en-US" sz="1200" i="1" dirty="0" err="1"/>
              <a:t>RenderView</a:t>
            </a:r>
            <a:r>
              <a:rPr lang="en-US" sz="1200" i="1" dirty="0" smtClean="0"/>
              <a:t>')</a:t>
            </a:r>
          </a:p>
          <a:p>
            <a:pPr marL="0" indent="0">
              <a:buNone/>
            </a:pPr>
            <a:endParaRPr lang="en-US" sz="1200" i="1" dirty="0"/>
          </a:p>
          <a:p>
            <a:pPr marL="0" indent="0">
              <a:buNone/>
            </a:pPr>
            <a:r>
              <a:rPr lang="en-US" sz="1200" i="1" dirty="0" err="1"/>
              <a:t>filecgnsDisplay</a:t>
            </a:r>
            <a:r>
              <a:rPr lang="en-US" sz="1200" i="1" dirty="0"/>
              <a:t> = Show(</a:t>
            </a:r>
            <a:r>
              <a:rPr lang="en-US" sz="1200" i="1" dirty="0" err="1"/>
              <a:t>filecgns</a:t>
            </a:r>
            <a:r>
              <a:rPr lang="en-US" sz="1200" i="1" dirty="0"/>
              <a:t>, renderView1</a:t>
            </a:r>
            <a:r>
              <a:rPr lang="en-US" sz="1200" i="1" dirty="0" smtClean="0"/>
              <a:t>)</a:t>
            </a:r>
          </a:p>
          <a:p>
            <a:pPr marL="0" indent="0">
              <a:buNone/>
            </a:pPr>
            <a:endParaRPr lang="en-US" sz="1200" i="1" dirty="0" smtClean="0"/>
          </a:p>
          <a:p>
            <a:pPr marL="0" indent="0">
              <a:buNone/>
            </a:pPr>
            <a:r>
              <a:rPr lang="en-US" sz="1200" i="1" dirty="0" err="1" smtClean="0"/>
              <a:t>ColorBy</a:t>
            </a:r>
            <a:r>
              <a:rPr lang="en-US" sz="1200" i="1" dirty="0" smtClean="0"/>
              <a:t>(</a:t>
            </a:r>
            <a:r>
              <a:rPr lang="en-US" sz="1200" i="1" dirty="0" err="1" smtClean="0"/>
              <a:t>filecgnsDisplay</a:t>
            </a:r>
            <a:r>
              <a:rPr lang="en-US" sz="1200" i="1" dirty="0"/>
              <a:t>, ('FIELD', '</a:t>
            </a:r>
            <a:r>
              <a:rPr lang="en-US" sz="1200" i="1" dirty="0" err="1"/>
              <a:t>vtkBlockColors</a:t>
            </a:r>
            <a:r>
              <a:rPr lang="en-US" sz="1200" i="1" dirty="0"/>
              <a:t>'))</a:t>
            </a:r>
          </a:p>
          <a:p>
            <a:pPr marL="0" indent="0">
              <a:buNone/>
            </a:pPr>
            <a:r>
              <a:rPr lang="en-US" sz="1200" i="1" dirty="0" err="1"/>
              <a:t>vtkBlockColorsLUT</a:t>
            </a:r>
            <a:r>
              <a:rPr lang="en-US" sz="1200" i="1" dirty="0"/>
              <a:t> = </a:t>
            </a:r>
            <a:r>
              <a:rPr lang="en-US" sz="1200" i="1" dirty="0" err="1"/>
              <a:t>GetColorTransferFunction</a:t>
            </a:r>
            <a:r>
              <a:rPr lang="en-US" sz="1200" i="1" dirty="0"/>
              <a:t>('</a:t>
            </a:r>
            <a:r>
              <a:rPr lang="en-US" sz="1200" i="1" dirty="0" err="1"/>
              <a:t>vtkBlockColors</a:t>
            </a:r>
            <a:r>
              <a:rPr lang="en-US" sz="1200" i="1" dirty="0" smtClean="0"/>
              <a:t>')</a:t>
            </a:r>
          </a:p>
          <a:p>
            <a:pPr marL="0" indent="0">
              <a:buNone/>
            </a:pPr>
            <a:r>
              <a:rPr lang="en-US" sz="1200" i="1" dirty="0" err="1" smtClean="0"/>
              <a:t>vtkBlockColorsLUT.IndexedColors</a:t>
            </a:r>
            <a:r>
              <a:rPr lang="en-US" sz="1200" i="1" dirty="0" smtClean="0"/>
              <a:t>[3*</a:t>
            </a:r>
            <a:r>
              <a:rPr lang="en-US" sz="1200" i="1" dirty="0" err="1" smtClean="0"/>
              <a:t>i</a:t>
            </a:r>
            <a:r>
              <a:rPr lang="en-US" sz="1200" i="1" dirty="0" smtClean="0"/>
              <a:t>] = 0.75 – # value for red (0.0…1.0)</a:t>
            </a:r>
          </a:p>
          <a:p>
            <a:pPr marL="0" indent="0">
              <a:buNone/>
            </a:pPr>
            <a:r>
              <a:rPr lang="en-US" sz="1200" i="1" dirty="0" err="1" smtClean="0"/>
              <a:t>vtkBlockColorsLUT.IndexedColors</a:t>
            </a:r>
            <a:r>
              <a:rPr lang="en-US" sz="1200" i="1" dirty="0" smtClean="0"/>
              <a:t>[3*i+1] = 0.75 – </a:t>
            </a:r>
            <a:r>
              <a:rPr lang="en-US" sz="1200" i="1" dirty="0"/>
              <a:t># value for </a:t>
            </a:r>
            <a:r>
              <a:rPr lang="en-US" sz="1200" i="1" dirty="0" smtClean="0"/>
              <a:t>green </a:t>
            </a:r>
            <a:r>
              <a:rPr lang="en-US" sz="1200" i="1" dirty="0"/>
              <a:t>(0.0…1.0)</a:t>
            </a:r>
          </a:p>
          <a:p>
            <a:pPr marL="0" indent="0">
              <a:buNone/>
            </a:pPr>
            <a:r>
              <a:rPr lang="en-US" sz="1200" i="1" dirty="0" err="1" smtClean="0"/>
              <a:t>vtkBlockColorsLUT.IndexedColors</a:t>
            </a:r>
            <a:r>
              <a:rPr lang="en-US" sz="1200" i="1" dirty="0" smtClean="0"/>
              <a:t>[3*i+2] = 0.75 – </a:t>
            </a:r>
            <a:r>
              <a:rPr lang="en-US" sz="1200" i="1" dirty="0"/>
              <a:t># value for </a:t>
            </a:r>
            <a:r>
              <a:rPr lang="en-US" sz="1200" i="1" dirty="0" smtClean="0"/>
              <a:t>blue </a:t>
            </a:r>
            <a:r>
              <a:rPr lang="en-US" sz="1200" i="1" dirty="0"/>
              <a:t>(0.0…1.0)</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25</a:t>
            </a:fld>
            <a:endParaRPr lang="en-US" dirty="0"/>
          </a:p>
        </p:txBody>
      </p:sp>
      <p:pic>
        <p:nvPicPr>
          <p:cNvPr id="5" name="Picture 4"/>
          <p:cNvPicPr>
            <a:picLocks noChangeAspect="1"/>
          </p:cNvPicPr>
          <p:nvPr/>
        </p:nvPicPr>
        <p:blipFill rotWithShape="1">
          <a:blip r:embed="rId2"/>
          <a:srcRect l="130" t="14695" r="37728" b="28128"/>
          <a:stretch/>
        </p:blipFill>
        <p:spPr>
          <a:xfrm>
            <a:off x="4634889" y="734465"/>
            <a:ext cx="4286103" cy="2860074"/>
          </a:xfrm>
          <a:prstGeom prst="rect">
            <a:avLst/>
          </a:prstGeom>
        </p:spPr>
      </p:pic>
    </p:spTree>
    <p:extLst>
      <p:ext uri="{BB962C8B-B14F-4D97-AF65-F5344CB8AC3E}">
        <p14:creationId xmlns:p14="http://schemas.microsoft.com/office/powerpoint/2010/main" val="20031899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to </a:t>
            </a:r>
            <a:r>
              <a:rPr lang="en-US" dirty="0" err="1" smtClean="0"/>
              <a:t>vtkMultiBlockDataSet</a:t>
            </a:r>
            <a:r>
              <a:rPr lang="en-US" dirty="0" smtClean="0"/>
              <a:t> in </a:t>
            </a:r>
            <a:r>
              <a:rPr lang="en-US" dirty="0" err="1" smtClean="0"/>
              <a:t>Paraview</a:t>
            </a:r>
            <a:r>
              <a:rPr lang="en-US" dirty="0" smtClean="0"/>
              <a:t>. </a:t>
            </a:r>
            <a:r>
              <a:rPr lang="en-US" dirty="0"/>
              <a:t>CGNS</a:t>
            </a:r>
          </a:p>
        </p:txBody>
      </p:sp>
      <p:sp>
        <p:nvSpPr>
          <p:cNvPr id="3" name="Text Placeholder 2"/>
          <p:cNvSpPr>
            <a:spLocks noGrp="1"/>
          </p:cNvSpPr>
          <p:nvPr>
            <p:ph type="body" sz="quarter" idx="10"/>
          </p:nvPr>
        </p:nvSpPr>
        <p:spPr>
          <a:xfrm>
            <a:off x="197943" y="734464"/>
            <a:ext cx="8421947" cy="4020668"/>
          </a:xfrm>
        </p:spPr>
        <p:txBody>
          <a:bodyPr/>
          <a:lstStyle/>
          <a:p>
            <a:pPr marL="0" indent="0">
              <a:buNone/>
            </a:pPr>
            <a:r>
              <a:rPr lang="en-US" sz="1100" i="1" dirty="0" err="1"/>
              <a:t>full_data</a:t>
            </a:r>
            <a:r>
              <a:rPr lang="en-US" sz="1100" i="1" dirty="0"/>
              <a:t> = </a:t>
            </a:r>
            <a:r>
              <a:rPr lang="en-US" sz="1100" i="1" dirty="0" err="1" smtClean="0"/>
              <a:t>servermanager.Fetch</a:t>
            </a:r>
            <a:r>
              <a:rPr lang="en-US" sz="1100" i="1" dirty="0" smtClean="0"/>
              <a:t>(</a:t>
            </a:r>
            <a:r>
              <a:rPr lang="en-US" sz="1100" i="1" dirty="0" err="1" smtClean="0"/>
              <a:t>filecgns</a:t>
            </a:r>
            <a:r>
              <a:rPr lang="en-US" sz="1100" i="1" dirty="0" smtClean="0"/>
              <a:t>)</a:t>
            </a:r>
          </a:p>
          <a:p>
            <a:pPr marL="0" indent="0">
              <a:buNone/>
            </a:pPr>
            <a:r>
              <a:rPr lang="en-US" sz="1100" i="1" dirty="0" err="1" smtClean="0"/>
              <a:t>BlockArr</a:t>
            </a:r>
            <a:r>
              <a:rPr lang="en-US" sz="1100" i="1" dirty="0" smtClean="0"/>
              <a:t>=</a:t>
            </a:r>
            <a:r>
              <a:rPr lang="en-US" sz="1100" i="1" dirty="0" err="1" smtClean="0"/>
              <a:t>full_data.GetBlock</a:t>
            </a:r>
            <a:r>
              <a:rPr lang="en-US" sz="1100" i="1" dirty="0" smtClean="0"/>
              <a:t>(0</a:t>
            </a:r>
            <a:r>
              <a:rPr lang="en-US" sz="1100" i="1" dirty="0"/>
              <a:t>).</a:t>
            </a:r>
            <a:r>
              <a:rPr lang="en-US" sz="1100" i="1" dirty="0" err="1"/>
              <a:t>GetBlock</a:t>
            </a:r>
            <a:r>
              <a:rPr lang="en-US" sz="1100" i="1" dirty="0"/>
              <a:t>(0).</a:t>
            </a:r>
            <a:r>
              <a:rPr lang="en-US" sz="1100" i="1" dirty="0" err="1"/>
              <a:t>GetBlock</a:t>
            </a:r>
            <a:r>
              <a:rPr lang="en-US" sz="1100" i="1" dirty="0"/>
              <a:t>(1)</a:t>
            </a:r>
          </a:p>
          <a:p>
            <a:pPr marL="0" indent="0">
              <a:buNone/>
            </a:pPr>
            <a:r>
              <a:rPr lang="en-US" sz="1100" i="1" dirty="0"/>
              <a:t>for </a:t>
            </a:r>
            <a:r>
              <a:rPr lang="en-US" sz="1100" i="1" dirty="0" err="1"/>
              <a:t>i</a:t>
            </a:r>
            <a:r>
              <a:rPr lang="en-US" sz="1100" i="1" dirty="0"/>
              <a:t> in range(0,BlockArr.GetNumberOfBlocks()):</a:t>
            </a:r>
            <a:endParaRPr lang="en-US" sz="1100" i="1" dirty="0" smtClean="0"/>
          </a:p>
          <a:p>
            <a:pPr marL="0" indent="0">
              <a:buNone/>
            </a:pPr>
            <a:r>
              <a:rPr lang="en-US" sz="1100" i="1" dirty="0"/>
              <a:t>	</a:t>
            </a:r>
            <a:r>
              <a:rPr lang="en-US" sz="1100" i="1" dirty="0" err="1" smtClean="0"/>
              <a:t>SelBlock</a:t>
            </a:r>
            <a:r>
              <a:rPr lang="en-US" sz="1100" i="1" dirty="0" smtClean="0"/>
              <a:t>=</a:t>
            </a:r>
            <a:r>
              <a:rPr lang="en-US" sz="1100" i="1" dirty="0" err="1" smtClean="0"/>
              <a:t>BlockArr.GetBlock</a:t>
            </a:r>
            <a:r>
              <a:rPr lang="en-US" sz="1100" i="1" dirty="0" smtClean="0"/>
              <a:t>(</a:t>
            </a:r>
            <a:r>
              <a:rPr lang="en-US" sz="1100" i="1" dirty="0" err="1" smtClean="0"/>
              <a:t>i</a:t>
            </a:r>
            <a:r>
              <a:rPr lang="en-US" sz="1100" i="1" dirty="0" smtClean="0"/>
              <a:t>)</a:t>
            </a:r>
          </a:p>
          <a:p>
            <a:pPr marL="0" indent="0">
              <a:buNone/>
            </a:pPr>
            <a:r>
              <a:rPr lang="en-US" sz="1100" i="1" dirty="0"/>
              <a:t>#-----Name---------</a:t>
            </a:r>
          </a:p>
          <a:p>
            <a:pPr marL="0" indent="0">
              <a:buNone/>
            </a:pPr>
            <a:r>
              <a:rPr lang="en-US" sz="1100" i="1" dirty="0"/>
              <a:t>	Info=</a:t>
            </a:r>
            <a:r>
              <a:rPr lang="en-US" sz="1100" i="1" dirty="0" err="1"/>
              <a:t>BlockArr.GetMetaData</a:t>
            </a:r>
            <a:r>
              <a:rPr lang="en-US" sz="1100" i="1" dirty="0"/>
              <a:t>(</a:t>
            </a:r>
            <a:r>
              <a:rPr lang="en-US" sz="1100" i="1" dirty="0" err="1"/>
              <a:t>i</a:t>
            </a:r>
            <a:r>
              <a:rPr lang="en-US" sz="1100" i="1" dirty="0"/>
              <a:t>)</a:t>
            </a:r>
          </a:p>
          <a:p>
            <a:pPr marL="0" indent="0">
              <a:buNone/>
            </a:pPr>
            <a:r>
              <a:rPr lang="en-US" sz="1100" i="1" dirty="0"/>
              <a:t>	</a:t>
            </a:r>
            <a:r>
              <a:rPr lang="en-US" sz="1100" i="1" dirty="0" err="1"/>
              <a:t>BlockName</a:t>
            </a:r>
            <a:r>
              <a:rPr lang="en-US" sz="1100" i="1" dirty="0"/>
              <a:t>=</a:t>
            </a:r>
            <a:r>
              <a:rPr lang="en-US" sz="1100" i="1" dirty="0" err="1"/>
              <a:t>Info.Get</a:t>
            </a:r>
            <a:r>
              <a:rPr lang="en-US" sz="1100" i="1" dirty="0"/>
              <a:t>(BlockArr.NAME</a:t>
            </a:r>
            <a:r>
              <a:rPr lang="en-US" sz="1100" i="1" dirty="0" smtClean="0"/>
              <a:t>())</a:t>
            </a:r>
          </a:p>
          <a:p>
            <a:pPr marL="0" indent="0">
              <a:buNone/>
            </a:pPr>
            <a:r>
              <a:rPr lang="en-US" sz="1100" i="1" dirty="0"/>
              <a:t>#-----Cells--------</a:t>
            </a:r>
          </a:p>
          <a:p>
            <a:pPr marL="0" indent="0">
              <a:buNone/>
            </a:pPr>
            <a:r>
              <a:rPr lang="en-US" sz="1100" i="1" dirty="0"/>
              <a:t>	</a:t>
            </a:r>
            <a:r>
              <a:rPr lang="en-US" sz="1100" i="1" dirty="0" err="1"/>
              <a:t>BlockCells</a:t>
            </a:r>
            <a:r>
              <a:rPr lang="en-US" sz="1100" i="1" dirty="0"/>
              <a:t>=</a:t>
            </a:r>
            <a:r>
              <a:rPr lang="en-US" sz="1100" i="1" dirty="0" err="1"/>
              <a:t>SelBlock.GetCells</a:t>
            </a:r>
            <a:r>
              <a:rPr lang="en-US" sz="1100" i="1" dirty="0"/>
              <a:t>()</a:t>
            </a:r>
          </a:p>
          <a:p>
            <a:pPr marL="0" indent="0">
              <a:buNone/>
            </a:pPr>
            <a:r>
              <a:rPr lang="en-US" sz="1100" i="1" dirty="0"/>
              <a:t>	</a:t>
            </a:r>
            <a:r>
              <a:rPr lang="en-US" sz="1100" i="1" dirty="0" err="1"/>
              <a:t>CellsNum</a:t>
            </a:r>
            <a:r>
              <a:rPr lang="en-US" sz="1100" i="1" dirty="0"/>
              <a:t>=</a:t>
            </a:r>
            <a:r>
              <a:rPr lang="en-US" sz="1100" i="1" dirty="0" err="1"/>
              <a:t>BlockCells.GetNumberOfCells</a:t>
            </a:r>
            <a:r>
              <a:rPr lang="en-US" sz="1100" i="1" dirty="0"/>
              <a:t>()</a:t>
            </a:r>
          </a:p>
          <a:p>
            <a:pPr marL="0" indent="0">
              <a:buNone/>
            </a:pPr>
            <a:r>
              <a:rPr lang="en-US" sz="1100" i="1" dirty="0"/>
              <a:t>	</a:t>
            </a:r>
            <a:r>
              <a:rPr lang="en-US" sz="1100" i="1" dirty="0" err="1"/>
              <a:t>CellDat</a:t>
            </a:r>
            <a:r>
              <a:rPr lang="en-US" sz="1100" i="1" dirty="0"/>
              <a:t>=</a:t>
            </a:r>
            <a:r>
              <a:rPr lang="en-US" sz="1100" i="1" dirty="0" err="1"/>
              <a:t>BlockCells.GetData</a:t>
            </a:r>
            <a:r>
              <a:rPr lang="en-US" sz="1100" i="1" dirty="0" smtClean="0"/>
              <a:t>()</a:t>
            </a:r>
            <a:endParaRPr lang="en-US" sz="1100" i="1" dirty="0"/>
          </a:p>
          <a:p>
            <a:pPr marL="0" indent="0">
              <a:buNone/>
            </a:pPr>
            <a:r>
              <a:rPr lang="en-US" sz="1200" i="1" dirty="0" smtClean="0"/>
              <a:t>#----Coordinates</a:t>
            </a:r>
          </a:p>
          <a:p>
            <a:pPr marL="0" indent="0">
              <a:buNone/>
            </a:pPr>
            <a:r>
              <a:rPr lang="en-US" sz="1200" i="1" dirty="0" smtClean="0"/>
              <a:t>	</a:t>
            </a:r>
            <a:r>
              <a:rPr lang="en-US" sz="1200" i="1" dirty="0" err="1" smtClean="0"/>
              <a:t>Coord</a:t>
            </a:r>
            <a:r>
              <a:rPr lang="en-US" sz="1200" i="1" dirty="0" smtClean="0"/>
              <a:t>=</a:t>
            </a:r>
            <a:r>
              <a:rPr lang="en-US" sz="1200" i="1" dirty="0" err="1" smtClean="0"/>
              <a:t>SelBlock.GetPoints</a:t>
            </a:r>
            <a:r>
              <a:rPr lang="en-US" sz="1200" i="1" dirty="0"/>
              <a:t>().</a:t>
            </a:r>
            <a:r>
              <a:rPr lang="en-US" sz="1200" i="1" dirty="0" err="1"/>
              <a:t>GetPoint</a:t>
            </a:r>
            <a:r>
              <a:rPr lang="en-US" sz="1200" i="1" dirty="0"/>
              <a:t>(</a:t>
            </a:r>
            <a:r>
              <a:rPr lang="en-US" sz="1200" i="1" dirty="0" err="1"/>
              <a:t>NodeNum</a:t>
            </a:r>
            <a:r>
              <a:rPr lang="en-US" sz="1200" i="1" dirty="0"/>
              <a:t>)</a:t>
            </a:r>
            <a:endParaRPr lang="en-US" sz="1200" i="1" dirty="0" smtClean="0"/>
          </a:p>
          <a:p>
            <a:pPr marL="0" indent="0">
              <a:buNone/>
            </a:pPr>
            <a:endParaRPr lang="en-US" dirty="0" smtClean="0"/>
          </a:p>
          <a:p>
            <a:pPr marL="0" indent="0">
              <a:buNone/>
            </a:pPr>
            <a:r>
              <a:rPr lang="en-US" dirty="0" smtClean="0"/>
              <a:t>NOTE: </a:t>
            </a:r>
            <a:r>
              <a:rPr lang="en-US" dirty="0" err="1" smtClean="0"/>
              <a:t>Paraview</a:t>
            </a:r>
            <a:r>
              <a:rPr lang="en-US" dirty="0" smtClean="0"/>
              <a:t> server should be launched to get access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26</a:t>
            </a:fld>
            <a:endParaRPr lang="en-US" dirty="0"/>
          </a:p>
        </p:txBody>
      </p:sp>
      <p:pic>
        <p:nvPicPr>
          <p:cNvPr id="6" name="Picture 5"/>
          <p:cNvPicPr>
            <a:picLocks noChangeAspect="1"/>
          </p:cNvPicPr>
          <p:nvPr/>
        </p:nvPicPr>
        <p:blipFill rotWithShape="1">
          <a:blip r:embed="rId2"/>
          <a:srcRect l="130" t="14695" r="37728" b="28128"/>
          <a:stretch/>
        </p:blipFill>
        <p:spPr>
          <a:xfrm>
            <a:off x="4115115" y="734464"/>
            <a:ext cx="4805878" cy="3206915"/>
          </a:xfrm>
          <a:prstGeom prst="rect">
            <a:avLst/>
          </a:prstGeom>
        </p:spPr>
      </p:pic>
    </p:spTree>
    <p:extLst>
      <p:ext uri="{BB962C8B-B14F-4D97-AF65-F5344CB8AC3E}">
        <p14:creationId xmlns:p14="http://schemas.microsoft.com/office/powerpoint/2010/main" val="2171964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 creation</a:t>
            </a:r>
            <a:endParaRPr lang="en-US" dirty="0"/>
          </a:p>
        </p:txBody>
      </p:sp>
      <p:sp>
        <p:nvSpPr>
          <p:cNvPr id="3" name="Text Placeholder 2"/>
          <p:cNvSpPr>
            <a:spLocks noGrp="1"/>
          </p:cNvSpPr>
          <p:nvPr>
            <p:ph type="body" sz="quarter" idx="10"/>
          </p:nvPr>
        </p:nvSpPr>
        <p:spPr>
          <a:xfrm>
            <a:off x="231388" y="806190"/>
            <a:ext cx="6479151" cy="3948941"/>
          </a:xfrm>
        </p:spPr>
        <p:txBody>
          <a:bodyPr/>
          <a:lstStyle/>
          <a:p>
            <a:pPr marL="0" indent="0">
              <a:buNone/>
            </a:pPr>
            <a:r>
              <a:rPr lang="en-US" sz="1000" dirty="0"/>
              <a:t>renderView1 = </a:t>
            </a:r>
            <a:r>
              <a:rPr lang="en-US" sz="1000" dirty="0" err="1"/>
              <a:t>GetActiveViewOrCreate</a:t>
            </a:r>
            <a:r>
              <a:rPr lang="en-US" sz="1000" dirty="0"/>
              <a:t>('</a:t>
            </a:r>
            <a:r>
              <a:rPr lang="en-US" sz="1000" dirty="0" err="1"/>
              <a:t>RenderView</a:t>
            </a:r>
            <a:r>
              <a:rPr lang="en-US" sz="1000" dirty="0" smtClean="0"/>
              <a:t>')</a:t>
            </a:r>
          </a:p>
          <a:p>
            <a:pPr marL="0" indent="0">
              <a:buNone/>
            </a:pPr>
            <a:r>
              <a:rPr lang="en-US" sz="1000" dirty="0" smtClean="0"/>
              <a:t>...</a:t>
            </a:r>
          </a:p>
          <a:p>
            <a:pPr marL="0" indent="0">
              <a:buNone/>
            </a:pPr>
            <a:r>
              <a:rPr lang="en-US" sz="1000" dirty="0" smtClean="0"/>
              <a:t>txt </a:t>
            </a:r>
            <a:r>
              <a:rPr lang="en-US" sz="1000" dirty="0"/>
              <a:t>= Text()</a:t>
            </a:r>
          </a:p>
          <a:p>
            <a:pPr marL="0" indent="0">
              <a:buNone/>
            </a:pPr>
            <a:r>
              <a:rPr lang="en-US" sz="1000" dirty="0" err="1" smtClean="0"/>
              <a:t>txt.Text</a:t>
            </a:r>
            <a:r>
              <a:rPr lang="en-US" sz="1000" dirty="0"/>
              <a:t> </a:t>
            </a:r>
            <a:r>
              <a:rPr lang="en-US" sz="1000" dirty="0" smtClean="0"/>
              <a:t>= ‘Zone: HYG\nHTC:350 W/m2K\nTemp:30 C'</a:t>
            </a:r>
            <a:endParaRPr lang="en-US" sz="1000" dirty="0"/>
          </a:p>
          <a:p>
            <a:pPr marL="0" indent="0">
              <a:buNone/>
            </a:pPr>
            <a:r>
              <a:rPr lang="en-US" sz="1000" dirty="0" smtClean="0"/>
              <a:t>…</a:t>
            </a:r>
          </a:p>
          <a:p>
            <a:pPr marL="0" indent="0">
              <a:buNone/>
            </a:pPr>
            <a:r>
              <a:rPr lang="en-US" sz="1000" dirty="0" err="1" smtClean="0"/>
              <a:t>txtDisplay</a:t>
            </a:r>
            <a:r>
              <a:rPr lang="en-US" sz="1000" dirty="0" smtClean="0"/>
              <a:t>=Show(txt</a:t>
            </a:r>
            <a:r>
              <a:rPr lang="en-US" sz="1000" dirty="0"/>
              <a:t>, renderView1)</a:t>
            </a:r>
          </a:p>
          <a:p>
            <a:pPr marL="0" indent="0">
              <a:buNone/>
            </a:pPr>
            <a:r>
              <a:rPr lang="en-US" sz="1000" dirty="0" err="1" smtClean="0"/>
              <a:t>txtDisplay.FontFamily</a:t>
            </a:r>
            <a:r>
              <a:rPr lang="en-US" sz="1000" dirty="0" smtClean="0"/>
              <a:t> </a:t>
            </a:r>
            <a:r>
              <a:rPr lang="en-US" sz="1000" dirty="0"/>
              <a:t>= 'Courier'</a:t>
            </a:r>
          </a:p>
          <a:p>
            <a:pPr marL="0" indent="0">
              <a:buNone/>
            </a:pPr>
            <a:r>
              <a:rPr lang="en-US" sz="1000" dirty="0" err="1" smtClean="0"/>
              <a:t>txtDisplay.FontSize</a:t>
            </a:r>
            <a:r>
              <a:rPr lang="en-US" sz="1000" dirty="0" smtClean="0"/>
              <a:t> </a:t>
            </a:r>
            <a:r>
              <a:rPr lang="en-US" sz="1000" dirty="0"/>
              <a:t>= </a:t>
            </a:r>
            <a:r>
              <a:rPr lang="en-US" sz="1000" dirty="0" err="1"/>
              <a:t>FontSize</a:t>
            </a:r>
            <a:endParaRPr lang="en-US" sz="1000" dirty="0"/>
          </a:p>
          <a:p>
            <a:pPr marL="0" indent="0">
              <a:buNone/>
            </a:pPr>
            <a:r>
              <a:rPr lang="en-US" sz="1000" dirty="0" err="1" smtClean="0"/>
              <a:t>txtDisplay.Color</a:t>
            </a:r>
            <a:r>
              <a:rPr lang="en-US" sz="1000" dirty="0" smtClean="0"/>
              <a:t> </a:t>
            </a:r>
            <a:r>
              <a:rPr lang="en-US" sz="1000" dirty="0"/>
              <a:t>= </a:t>
            </a:r>
            <a:r>
              <a:rPr lang="en-US" sz="1000" dirty="0" smtClean="0"/>
              <a:t>[1.0,0.0,0.0]</a:t>
            </a:r>
            <a:endParaRPr lang="en-US" sz="1000" dirty="0"/>
          </a:p>
          <a:p>
            <a:pPr marL="0" indent="0">
              <a:buNone/>
            </a:pPr>
            <a:r>
              <a:rPr lang="en-US" sz="1000" dirty="0" err="1" smtClean="0"/>
              <a:t>txtDisplay.Opacity</a:t>
            </a:r>
            <a:r>
              <a:rPr lang="en-US" sz="1000" dirty="0" smtClean="0"/>
              <a:t> </a:t>
            </a:r>
            <a:r>
              <a:rPr lang="en-US" sz="1000" dirty="0"/>
              <a:t>= 0.9</a:t>
            </a:r>
          </a:p>
          <a:p>
            <a:pPr marL="0" indent="0">
              <a:buNone/>
            </a:pPr>
            <a:r>
              <a:rPr lang="en-US" sz="1000" dirty="0" err="1" smtClean="0"/>
              <a:t>txtDisplay.Bold</a:t>
            </a:r>
            <a:r>
              <a:rPr lang="en-US" sz="1000" dirty="0" smtClean="0"/>
              <a:t> </a:t>
            </a:r>
            <a:r>
              <a:rPr lang="en-US" sz="1000" dirty="0"/>
              <a:t>= 1</a:t>
            </a:r>
          </a:p>
          <a:p>
            <a:pPr marL="0" indent="0">
              <a:buNone/>
            </a:pPr>
            <a:r>
              <a:rPr lang="en-US" sz="1000" dirty="0" err="1" smtClean="0"/>
              <a:t>txtDisplay.TextPropMode</a:t>
            </a:r>
            <a:r>
              <a:rPr lang="en-US" sz="1000" dirty="0" smtClean="0"/>
              <a:t> </a:t>
            </a:r>
            <a:r>
              <a:rPr lang="en-US" sz="1000" dirty="0"/>
              <a:t>= 'Flagpole Actor'</a:t>
            </a:r>
          </a:p>
          <a:p>
            <a:pPr marL="0" indent="0">
              <a:buNone/>
            </a:pPr>
            <a:r>
              <a:rPr lang="en-US" sz="1000" dirty="0" err="1" smtClean="0"/>
              <a:t>txtDisplay.BasePosition</a:t>
            </a:r>
            <a:r>
              <a:rPr lang="en-US" sz="1000" dirty="0" smtClean="0"/>
              <a:t> = </a:t>
            </a:r>
            <a:r>
              <a:rPr lang="pt-BR" sz="1000" dirty="0" smtClean="0"/>
              <a:t>[0.12,0.3,0.21]</a:t>
            </a:r>
            <a:endParaRPr lang="en-US" sz="1000" dirty="0"/>
          </a:p>
          <a:p>
            <a:pPr marL="0" indent="0">
              <a:buNone/>
            </a:pPr>
            <a:r>
              <a:rPr lang="en-US" sz="1000" dirty="0" err="1" smtClean="0"/>
              <a:t>txtDisplay.TopPosition</a:t>
            </a:r>
            <a:r>
              <a:rPr lang="en-US" sz="1000" dirty="0" smtClean="0"/>
              <a:t> = </a:t>
            </a:r>
            <a:r>
              <a:rPr lang="pt-BR" sz="1000" dirty="0"/>
              <a:t>[</a:t>
            </a:r>
            <a:r>
              <a:rPr lang="pt-BR" sz="1000" dirty="0" smtClean="0"/>
              <a:t>0.12,0.3,0.21]</a:t>
            </a:r>
            <a:endParaRPr lang="en-US" sz="1000" dirty="0"/>
          </a:p>
          <a:p>
            <a:pPr marL="0" indent="0">
              <a:buNone/>
            </a:pPr>
            <a:r>
              <a:rPr lang="en-US" sz="1000" dirty="0" err="1" smtClean="0"/>
              <a:t>txtDisplay.TopPosition</a:t>
            </a:r>
            <a:r>
              <a:rPr lang="en-US" sz="1000" dirty="0" smtClean="0"/>
              <a:t>[</a:t>
            </a:r>
            <a:r>
              <a:rPr lang="en-US" sz="1000" dirty="0" err="1" smtClean="0"/>
              <a:t>VertAxis</a:t>
            </a:r>
            <a:r>
              <a:rPr lang="en-US" sz="1000" dirty="0"/>
              <a:t>]+= </a:t>
            </a:r>
            <a:r>
              <a:rPr lang="en-US" sz="1000" dirty="0" smtClean="0"/>
              <a:t>0.1</a:t>
            </a:r>
          </a:p>
          <a:p>
            <a:pPr marL="0" indent="0">
              <a:buNone/>
            </a:pPr>
            <a:r>
              <a:rPr lang="en-US" sz="1000" dirty="0" err="1" smtClean="0"/>
              <a:t>RenameSource</a:t>
            </a:r>
            <a:r>
              <a:rPr lang="en-US" sz="1000" dirty="0" smtClean="0"/>
              <a:t>(‘</a:t>
            </a:r>
            <a:r>
              <a:rPr lang="en-US" sz="1000" dirty="0"/>
              <a:t>HYG</a:t>
            </a:r>
            <a:r>
              <a:rPr lang="en-US" sz="1000" dirty="0" smtClean="0"/>
              <a:t>’, </a:t>
            </a:r>
            <a:r>
              <a:rPr lang="en-US" sz="1000" dirty="0"/>
              <a:t>txt)</a:t>
            </a:r>
          </a:p>
        </p:txBody>
      </p:sp>
      <p:sp>
        <p:nvSpPr>
          <p:cNvPr id="4" name="Slide Number Placeholder 3"/>
          <p:cNvSpPr>
            <a:spLocks noGrp="1"/>
          </p:cNvSpPr>
          <p:nvPr>
            <p:ph type="sldNum" sz="quarter" idx="2"/>
          </p:nvPr>
        </p:nvSpPr>
        <p:spPr/>
        <p:txBody>
          <a:bodyPr/>
          <a:lstStyle/>
          <a:p>
            <a:fld id="{86CB4B4D-7CA3-9044-876B-883B54F8677D}" type="slidenum">
              <a:rPr lang="en-US" smtClean="0"/>
              <a:pPr/>
              <a:t>27</a:t>
            </a:fld>
            <a:endParaRPr lang="en-US" dirty="0"/>
          </a:p>
        </p:txBody>
      </p:sp>
      <p:pic>
        <p:nvPicPr>
          <p:cNvPr id="5" name="Picture 4"/>
          <p:cNvPicPr>
            <a:picLocks noChangeAspect="1"/>
          </p:cNvPicPr>
          <p:nvPr/>
        </p:nvPicPr>
        <p:blipFill>
          <a:blip r:embed="rId2"/>
          <a:stretch>
            <a:fillRect/>
          </a:stretch>
        </p:blipFill>
        <p:spPr>
          <a:xfrm>
            <a:off x="5591394" y="668045"/>
            <a:ext cx="3329599" cy="2989555"/>
          </a:xfrm>
          <a:prstGeom prst="rect">
            <a:avLst/>
          </a:prstGeom>
        </p:spPr>
      </p:pic>
    </p:spTree>
    <p:extLst>
      <p:ext uri="{BB962C8B-B14F-4D97-AF65-F5344CB8AC3E}">
        <p14:creationId xmlns:p14="http://schemas.microsoft.com/office/powerpoint/2010/main" val="6197794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Paraview</a:t>
            </a:r>
            <a:endParaRPr lang="en-US" dirty="0"/>
          </a:p>
        </p:txBody>
      </p:sp>
      <p:sp>
        <p:nvSpPr>
          <p:cNvPr id="3" name="Text Placeholder 2"/>
          <p:cNvSpPr>
            <a:spLocks noGrp="1"/>
          </p:cNvSpPr>
          <p:nvPr>
            <p:ph type="body" sz="quarter" idx="10"/>
          </p:nvPr>
        </p:nvSpPr>
        <p:spPr>
          <a:xfrm>
            <a:off x="197943" y="734464"/>
            <a:ext cx="8421947" cy="3830958"/>
          </a:xfrm>
        </p:spPr>
        <p:txBody>
          <a:bodyPr/>
          <a:lstStyle/>
          <a:p>
            <a:pPr marL="0" indent="0">
              <a:buNone/>
            </a:pPr>
            <a:r>
              <a:rPr lang="en-US" b="1" dirty="0" err="1" smtClean="0"/>
              <a:t>Paraview</a:t>
            </a:r>
            <a:r>
              <a:rPr lang="en-US" b="1" dirty="0" smtClean="0"/>
              <a:t> capabilities:</a:t>
            </a:r>
          </a:p>
          <a:p>
            <a:r>
              <a:rPr lang="en-US" dirty="0" smtClean="0"/>
              <a:t>There is export from ANSYS Workbench to </a:t>
            </a:r>
            <a:r>
              <a:rPr lang="en-US" dirty="0" err="1" smtClean="0"/>
              <a:t>Paraview</a:t>
            </a:r>
            <a:r>
              <a:rPr lang="en-US" dirty="0" smtClean="0"/>
              <a:t> through CGNS-file</a:t>
            </a:r>
          </a:p>
          <a:p>
            <a:r>
              <a:rPr lang="en-US" dirty="0" smtClean="0"/>
              <a:t>Named Selection can be visualized and colored by means of Python script</a:t>
            </a:r>
          </a:p>
          <a:p>
            <a:r>
              <a:rPr lang="en-US" dirty="0" smtClean="0"/>
              <a:t>There is access to coordinates of a mesh in </a:t>
            </a:r>
            <a:r>
              <a:rPr lang="en-US" dirty="0" err="1" smtClean="0"/>
              <a:t>Paraview</a:t>
            </a:r>
            <a:endParaRPr lang="en-US" dirty="0" smtClean="0"/>
          </a:p>
          <a:p>
            <a:r>
              <a:rPr lang="en-US" dirty="0" smtClean="0"/>
              <a:t>Color, Text, Font, Position, Arrow Length for an annotation can be changed by means of Python script</a:t>
            </a:r>
          </a:p>
          <a:p>
            <a:pPr marL="0" indent="0">
              <a:buNone/>
            </a:pPr>
            <a:endParaRPr lang="en-US" dirty="0"/>
          </a:p>
          <a:p>
            <a:pPr marL="0" indent="0">
              <a:buNone/>
            </a:pPr>
            <a:r>
              <a:rPr lang="en-US" b="1" dirty="0" smtClean="0"/>
              <a:t>Conclusion:</a:t>
            </a:r>
          </a:p>
          <a:p>
            <a:pPr marL="0" indent="0">
              <a:buNone/>
            </a:pPr>
            <a:r>
              <a:rPr lang="en-US" dirty="0" err="1" smtClean="0"/>
              <a:t>Paraview</a:t>
            </a:r>
            <a:r>
              <a:rPr lang="en-US" dirty="0" smtClean="0"/>
              <a:t> is the most comprehensive tool to visualize boundary conditions on a geometry</a:t>
            </a:r>
          </a:p>
          <a:p>
            <a:pPr marL="0" indent="0">
              <a:buNone/>
            </a:pPr>
            <a:endParaRPr lang="en-US" dirty="0"/>
          </a:p>
          <a:p>
            <a:pPr marL="0" indent="0">
              <a:buNone/>
            </a:pPr>
            <a:r>
              <a:rPr lang="en-US" b="1" dirty="0"/>
              <a:t>Link for </a:t>
            </a:r>
            <a:r>
              <a:rPr lang="en-US" b="1" dirty="0" err="1"/>
              <a:t>ParaView</a:t>
            </a:r>
            <a:r>
              <a:rPr lang="en-US" b="1" dirty="0"/>
              <a:t> without installation:</a:t>
            </a:r>
          </a:p>
          <a:p>
            <a:pPr marL="0" indent="0">
              <a:buNone/>
            </a:pPr>
            <a:r>
              <a:rPr lang="en-US" dirty="0"/>
              <a:t>https://www.paraview.org/paraview-downloads/download.php?submit=Download&amp;version=v5.7&amp;type=binary&amp;os=Windows&amp;downloadFile=ParaView-5.7.0-RC1-MPI-Windows-msvc2015-64bit.zip</a:t>
            </a:r>
          </a:p>
          <a:p>
            <a:pPr marL="0" indent="0">
              <a:buNone/>
            </a:pP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28</a:t>
            </a:fld>
            <a:endParaRPr lang="en-US" dirty="0"/>
          </a:p>
        </p:txBody>
      </p:sp>
    </p:spTree>
    <p:extLst>
      <p:ext uri="{BB962C8B-B14F-4D97-AF65-F5344CB8AC3E}">
        <p14:creationId xmlns:p14="http://schemas.microsoft.com/office/powerpoint/2010/main" val="29982645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CGNS import script </a:t>
            </a:r>
            <a:endParaRPr lang="en-US" dirty="0"/>
          </a:p>
        </p:txBody>
      </p:sp>
    </p:spTree>
    <p:extLst>
      <p:ext uri="{BB962C8B-B14F-4D97-AF65-F5344CB8AC3E}">
        <p14:creationId xmlns:p14="http://schemas.microsoft.com/office/powerpoint/2010/main" val="234425109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ABAQUS CAE scripts</a:t>
            </a:r>
            <a:endParaRPr lang="en-US" dirty="0"/>
          </a:p>
        </p:txBody>
      </p:sp>
    </p:spTree>
    <p:extLst>
      <p:ext uri="{BB962C8B-B14F-4D97-AF65-F5344CB8AC3E}">
        <p14:creationId xmlns:p14="http://schemas.microsoft.com/office/powerpoint/2010/main" val="279660104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file</a:t>
            </a:r>
            <a:r>
              <a:rPr lang="ru-RU" dirty="0" smtClean="0"/>
              <a:t> </a:t>
            </a:r>
            <a:r>
              <a:rPr lang="en-US" dirty="0" smtClean="0"/>
              <a:t>for CGNS import script</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30</a:t>
            </a:fld>
            <a:endParaRPr lang="en-US" dirty="0"/>
          </a:p>
        </p:txBody>
      </p:sp>
      <p:pic>
        <p:nvPicPr>
          <p:cNvPr id="4" name="Picture 3"/>
          <p:cNvPicPr>
            <a:picLocks noChangeAspect="1"/>
          </p:cNvPicPr>
          <p:nvPr/>
        </p:nvPicPr>
        <p:blipFill rotWithShape="1">
          <a:blip r:embed="rId2"/>
          <a:srcRect r="20993" b="4551"/>
          <a:stretch/>
        </p:blipFill>
        <p:spPr>
          <a:xfrm>
            <a:off x="231389" y="786992"/>
            <a:ext cx="4997310" cy="3860164"/>
          </a:xfrm>
          <a:prstGeom prst="rect">
            <a:avLst/>
          </a:prstGeom>
        </p:spPr>
      </p:pic>
      <p:sp>
        <p:nvSpPr>
          <p:cNvPr id="5" name="TextBox 4"/>
          <p:cNvSpPr txBox="1"/>
          <p:nvPr/>
        </p:nvSpPr>
        <p:spPr>
          <a:xfrm>
            <a:off x="5348614" y="788042"/>
            <a:ext cx="3570446"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smtClean="0"/>
              <a:t>The Excel file is used to calculate transient values of bulk temperature, HTC and pressure for zones </a:t>
            </a:r>
          </a:p>
          <a:p>
            <a:pPr marL="285750" indent="-285750">
              <a:buFont typeface="Arial" panose="020B0604020202020204" pitchFamily="34" charset="0"/>
              <a:buChar char="•"/>
            </a:pPr>
            <a:r>
              <a:rPr lang="en-US" dirty="0" smtClean="0"/>
              <a:t>The Excel file is used for applying BCs</a:t>
            </a:r>
          </a:p>
          <a:p>
            <a:pPr marL="285750" indent="-285750">
              <a:buFont typeface="Arial" panose="020B0604020202020204" pitchFamily="34" charset="0"/>
              <a:buChar char="•"/>
            </a:pPr>
            <a:r>
              <a:rPr lang="en-US" dirty="0" smtClean="0"/>
              <a:t>The Excel file can be used to create annotations</a:t>
            </a:r>
          </a:p>
        </p:txBody>
      </p:sp>
    </p:spTree>
    <p:extLst>
      <p:ext uri="{BB962C8B-B14F-4D97-AF65-F5344CB8AC3E}">
        <p14:creationId xmlns:p14="http://schemas.microsoft.com/office/powerpoint/2010/main" val="41729361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settings to open Excel file</a:t>
            </a:r>
            <a:endParaRPr lang="en-US" dirty="0"/>
          </a:p>
        </p:txBody>
      </p:sp>
      <p:sp>
        <p:nvSpPr>
          <p:cNvPr id="3" name="Text Placeholder 2"/>
          <p:cNvSpPr>
            <a:spLocks noGrp="1"/>
          </p:cNvSpPr>
          <p:nvPr>
            <p:ph type="body" sz="quarter" idx="10"/>
          </p:nvPr>
        </p:nvSpPr>
        <p:spPr>
          <a:xfrm>
            <a:off x="197943" y="734464"/>
            <a:ext cx="8723050" cy="3660659"/>
          </a:xfrm>
        </p:spPr>
        <p:txBody>
          <a:bodyPr/>
          <a:lstStyle/>
          <a:p>
            <a:pPr marL="0" indent="0">
              <a:buNone/>
            </a:pPr>
            <a:r>
              <a:rPr lang="en-US" dirty="0" smtClean="0"/>
              <a:t>Anaconda contains </a:t>
            </a:r>
            <a:r>
              <a:rPr lang="en-US" dirty="0" err="1" smtClean="0"/>
              <a:t>OpenPyXL</a:t>
            </a:r>
            <a:r>
              <a:rPr lang="en-US" dirty="0" smtClean="0"/>
              <a:t> library. Python </a:t>
            </a:r>
            <a:r>
              <a:rPr lang="en-US" dirty="0"/>
              <a:t>code </a:t>
            </a:r>
            <a:r>
              <a:rPr lang="en-US" dirty="0" smtClean="0"/>
              <a:t>to </a:t>
            </a:r>
            <a:r>
              <a:rPr lang="en-US" dirty="0"/>
              <a:t>turn on </a:t>
            </a:r>
            <a:r>
              <a:rPr lang="en-US" dirty="0" err="1"/>
              <a:t>OpenPyXL</a:t>
            </a:r>
            <a:r>
              <a:rPr lang="en-US" dirty="0" smtClean="0"/>
              <a:t> </a:t>
            </a:r>
            <a:r>
              <a:rPr lang="en-US" dirty="0"/>
              <a:t>module directly</a:t>
            </a:r>
            <a:r>
              <a:rPr lang="en-US" dirty="0" smtClean="0"/>
              <a:t>:</a:t>
            </a:r>
          </a:p>
          <a:p>
            <a:pPr marL="0" indent="0">
              <a:buNone/>
            </a:pPr>
            <a:endParaRPr lang="en-US" dirty="0"/>
          </a:p>
          <a:p>
            <a:pPr marL="0" indent="0">
              <a:buNone/>
            </a:pPr>
            <a:r>
              <a:rPr lang="en-US" i="1" dirty="0"/>
              <a:t>	import sys</a:t>
            </a:r>
          </a:p>
          <a:p>
            <a:pPr marL="0" indent="0">
              <a:buNone/>
            </a:pPr>
            <a:r>
              <a:rPr lang="en-US" i="1" dirty="0"/>
              <a:t>	</a:t>
            </a:r>
            <a:r>
              <a:rPr lang="en-US" i="1" dirty="0" err="1"/>
              <a:t>sys.path.append</a:t>
            </a:r>
            <a:r>
              <a:rPr lang="en-US" i="1" dirty="0"/>
              <a:t>('C:\\Users</a:t>
            </a:r>
            <a:r>
              <a:rPr lang="en-US" i="1" dirty="0" smtClean="0"/>
              <a:t>\\...\\</a:t>
            </a:r>
            <a:r>
              <a:rPr lang="en-US" i="1" dirty="0" err="1"/>
              <a:t>AppData</a:t>
            </a:r>
            <a:r>
              <a:rPr lang="en-US" i="1" dirty="0"/>
              <a:t>\\Local\\Continuum\\anaconda2\\Lib\\site-packages')</a:t>
            </a:r>
          </a:p>
          <a:p>
            <a:pPr marL="0" indent="0">
              <a:buNone/>
            </a:pPr>
            <a:r>
              <a:rPr lang="en-US" i="1" dirty="0"/>
              <a:t>	</a:t>
            </a:r>
            <a:r>
              <a:rPr lang="en-US" i="1" dirty="0" smtClean="0"/>
              <a:t>from </a:t>
            </a:r>
            <a:r>
              <a:rPr lang="en-US" i="1" dirty="0" err="1"/>
              <a:t>openpyxl</a:t>
            </a:r>
            <a:r>
              <a:rPr lang="en-US" i="1" dirty="0"/>
              <a:t> import </a:t>
            </a:r>
            <a:r>
              <a:rPr lang="en-US" i="1" dirty="0" err="1"/>
              <a:t>load_workbook</a:t>
            </a:r>
            <a:endParaRPr lang="en-US" i="1" dirty="0"/>
          </a:p>
          <a:p>
            <a:pPr marL="0" indent="0">
              <a:buNone/>
            </a:pPr>
            <a:r>
              <a:rPr lang="en-US" i="1" dirty="0" smtClean="0"/>
              <a:t>	</a:t>
            </a:r>
            <a:endParaRPr lang="en-US" i="1" dirty="0"/>
          </a:p>
          <a:p>
            <a:pPr marL="0" indent="0">
              <a:buNone/>
            </a:pPr>
            <a:r>
              <a:rPr lang="en-US" i="1" dirty="0"/>
              <a:t>	</a:t>
            </a:r>
            <a:r>
              <a:rPr lang="en-US" i="1" dirty="0" err="1" smtClean="0"/>
              <a:t>wb</a:t>
            </a:r>
            <a:r>
              <a:rPr lang="en-US" i="1" dirty="0" smtClean="0"/>
              <a:t>=</a:t>
            </a:r>
            <a:r>
              <a:rPr lang="en-US" i="1" dirty="0" err="1" smtClean="0"/>
              <a:t>load_workbook</a:t>
            </a:r>
            <a:r>
              <a:rPr lang="en-US" i="1" dirty="0" smtClean="0"/>
              <a:t>('D:\\...\\BCs.xlsm')</a:t>
            </a:r>
          </a:p>
          <a:p>
            <a:pPr marL="0" indent="0">
              <a:buNone/>
            </a:pPr>
            <a:r>
              <a:rPr lang="en-US" i="1" dirty="0" smtClean="0"/>
              <a:t>	</a:t>
            </a:r>
            <a:r>
              <a:rPr lang="en-US" i="1" dirty="0" err="1" smtClean="0"/>
              <a:t>ws</a:t>
            </a:r>
            <a:r>
              <a:rPr lang="en-US" i="1" dirty="0" smtClean="0"/>
              <a:t>=</a:t>
            </a:r>
            <a:r>
              <a:rPr lang="en-US" i="1" dirty="0" err="1" smtClean="0"/>
              <a:t>wb.get_sheet_by_name</a:t>
            </a:r>
            <a:r>
              <a:rPr lang="en-US" i="1" dirty="0"/>
              <a:t>('Data</a:t>
            </a:r>
            <a:r>
              <a:rPr lang="en-US" i="1" dirty="0" smtClean="0"/>
              <a:t>')</a:t>
            </a:r>
          </a:p>
          <a:p>
            <a:pPr marL="0" indent="0">
              <a:buNone/>
            </a:pPr>
            <a:r>
              <a:rPr lang="en-US" i="1" dirty="0"/>
              <a:t>	</a:t>
            </a:r>
            <a:r>
              <a:rPr lang="en-US" i="1" dirty="0" smtClean="0"/>
              <a:t>…</a:t>
            </a:r>
          </a:p>
          <a:p>
            <a:pPr marL="0" indent="0">
              <a:buNone/>
            </a:pPr>
            <a:r>
              <a:rPr lang="en-US" i="1" dirty="0"/>
              <a:t>	</a:t>
            </a:r>
            <a:r>
              <a:rPr lang="en-US" i="1" dirty="0" err="1"/>
              <a:t>BlockName</a:t>
            </a:r>
            <a:r>
              <a:rPr lang="en-US" i="1" dirty="0"/>
              <a:t>=</a:t>
            </a:r>
            <a:r>
              <a:rPr lang="en-US" i="1" dirty="0" err="1"/>
              <a:t>str</a:t>
            </a:r>
            <a:r>
              <a:rPr lang="en-US" i="1" dirty="0"/>
              <a:t>(</a:t>
            </a:r>
            <a:r>
              <a:rPr lang="en-US" i="1" dirty="0" err="1"/>
              <a:t>ws.cell</a:t>
            </a:r>
            <a:r>
              <a:rPr lang="en-US" i="1" dirty="0"/>
              <a:t>(i,1).value</a:t>
            </a:r>
            <a:r>
              <a:rPr lang="en-US" i="1" dirty="0" smtClean="0"/>
              <a:t>)</a:t>
            </a:r>
          </a:p>
          <a:p>
            <a:pPr marL="0" indent="0">
              <a:buNone/>
            </a:pPr>
            <a:r>
              <a:rPr lang="en-US" i="1" dirty="0"/>
              <a:t>	</a:t>
            </a:r>
            <a:r>
              <a:rPr lang="en-US" i="1" dirty="0" smtClean="0"/>
              <a:t>…</a:t>
            </a:r>
          </a:p>
          <a:p>
            <a:pPr marL="0" indent="0">
              <a:buNone/>
            </a:pPr>
            <a:r>
              <a:rPr lang="en-US" i="1" dirty="0"/>
              <a:t>	</a:t>
            </a:r>
            <a:r>
              <a:rPr lang="en-US" i="1" dirty="0" err="1" smtClean="0"/>
              <a:t>wb.close</a:t>
            </a:r>
            <a:r>
              <a:rPr lang="en-US" i="1" dirty="0" smtClean="0"/>
              <a:t>()</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31</a:t>
            </a:fld>
            <a:endParaRPr lang="en-US" dirty="0"/>
          </a:p>
        </p:txBody>
      </p:sp>
    </p:spTree>
    <p:extLst>
      <p:ext uri="{BB962C8B-B14F-4D97-AF65-F5344CB8AC3E}">
        <p14:creationId xmlns:p14="http://schemas.microsoft.com/office/powerpoint/2010/main" val="189382818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a:t>
            </a:r>
            <a:r>
              <a:rPr lang="en-US" dirty="0" err="1" smtClean="0"/>
              <a:t>Paraview</a:t>
            </a:r>
            <a:endParaRPr lang="en-US" dirty="0"/>
          </a:p>
        </p:txBody>
      </p:sp>
      <p:sp>
        <p:nvSpPr>
          <p:cNvPr id="3" name="Text Placeholder 2"/>
          <p:cNvSpPr>
            <a:spLocks noGrp="1"/>
          </p:cNvSpPr>
          <p:nvPr>
            <p:ph type="body" sz="quarter" idx="10"/>
          </p:nvPr>
        </p:nvSpPr>
        <p:spPr>
          <a:xfrm>
            <a:off x="197944" y="734464"/>
            <a:ext cx="3461878" cy="3660659"/>
          </a:xfrm>
        </p:spPr>
        <p:txBody>
          <a:bodyPr/>
          <a:lstStyle/>
          <a:p>
            <a:pPr marL="0" indent="0">
              <a:buNone/>
            </a:pPr>
            <a:r>
              <a:rPr lang="en-US" dirty="0" err="1" smtClean="0"/>
              <a:t>Paraview</a:t>
            </a:r>
            <a:r>
              <a:rPr lang="en-US" dirty="0" smtClean="0"/>
              <a:t> server should be run to get access to full data of objects</a:t>
            </a:r>
          </a:p>
          <a:p>
            <a:r>
              <a:rPr lang="en-US" dirty="0"/>
              <a:t>R</a:t>
            </a:r>
            <a:r>
              <a:rPr lang="en-US" dirty="0" smtClean="0"/>
              <a:t>un \bin\pvserver.exe</a:t>
            </a:r>
          </a:p>
          <a:p>
            <a:r>
              <a:rPr lang="en-US" dirty="0" smtClean="0"/>
              <a:t>Open </a:t>
            </a:r>
            <a:r>
              <a:rPr lang="en-US" dirty="0" err="1" smtClean="0"/>
              <a:t>Paraview</a:t>
            </a:r>
            <a:endParaRPr lang="en-US" dirty="0" smtClean="0"/>
          </a:p>
          <a:p>
            <a:r>
              <a:rPr lang="en-US" dirty="0" smtClean="0"/>
              <a:t>Click </a:t>
            </a:r>
            <a:r>
              <a:rPr lang="en-US" b="1" i="1" dirty="0" smtClean="0"/>
              <a:t>File\Connect… </a:t>
            </a:r>
          </a:p>
          <a:p>
            <a:r>
              <a:rPr lang="en-US" dirty="0" smtClean="0"/>
              <a:t>Add Server (take hostname from the </a:t>
            </a:r>
            <a:r>
              <a:rPr lang="en-US" dirty="0" err="1" smtClean="0"/>
              <a:t>pvserver</a:t>
            </a:r>
            <a:r>
              <a:rPr lang="en-US" dirty="0" smtClean="0"/>
              <a:t> window) if It’s necessary. And Connect  </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3659822" y="1733286"/>
            <a:ext cx="1320746" cy="2601620"/>
          </a:xfrm>
          <a:prstGeom prst="rect">
            <a:avLst/>
          </a:prstGeom>
        </p:spPr>
      </p:pic>
      <p:pic>
        <p:nvPicPr>
          <p:cNvPr id="6" name="Picture 5"/>
          <p:cNvPicPr>
            <a:picLocks noChangeAspect="1"/>
          </p:cNvPicPr>
          <p:nvPr/>
        </p:nvPicPr>
        <p:blipFill>
          <a:blip r:embed="rId3"/>
          <a:stretch>
            <a:fillRect/>
          </a:stretch>
        </p:blipFill>
        <p:spPr>
          <a:xfrm>
            <a:off x="5174853" y="2362150"/>
            <a:ext cx="3604204" cy="1972756"/>
          </a:xfrm>
          <a:prstGeom prst="rect">
            <a:avLst/>
          </a:prstGeom>
        </p:spPr>
      </p:pic>
      <p:pic>
        <p:nvPicPr>
          <p:cNvPr id="7" name="Picture 6"/>
          <p:cNvPicPr>
            <a:picLocks noChangeAspect="1"/>
          </p:cNvPicPr>
          <p:nvPr/>
        </p:nvPicPr>
        <p:blipFill>
          <a:blip r:embed="rId4"/>
          <a:stretch>
            <a:fillRect/>
          </a:stretch>
        </p:blipFill>
        <p:spPr>
          <a:xfrm>
            <a:off x="5174853" y="1406237"/>
            <a:ext cx="3746140" cy="869751"/>
          </a:xfrm>
          <a:prstGeom prst="rect">
            <a:avLst/>
          </a:prstGeom>
        </p:spPr>
      </p:pic>
      <p:sp>
        <p:nvSpPr>
          <p:cNvPr id="8" name="Left Arrow 7"/>
          <p:cNvSpPr/>
          <p:nvPr/>
        </p:nvSpPr>
        <p:spPr>
          <a:xfrm rot="18886423">
            <a:off x="7986889" y="3758902"/>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5425622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script</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33</a:t>
            </a:fld>
            <a:endParaRPr lang="en-US" dirty="0"/>
          </a:p>
        </p:txBody>
      </p:sp>
      <p:pic>
        <p:nvPicPr>
          <p:cNvPr id="5" name="Picture 4"/>
          <p:cNvPicPr>
            <a:picLocks noChangeAspect="1"/>
          </p:cNvPicPr>
          <p:nvPr/>
        </p:nvPicPr>
        <p:blipFill rotWithShape="1">
          <a:blip r:embed="rId2"/>
          <a:srcRect t="7529" r="2175" b="66430"/>
          <a:stretch/>
        </p:blipFill>
        <p:spPr>
          <a:xfrm>
            <a:off x="231388" y="1528404"/>
            <a:ext cx="8588641" cy="2098516"/>
          </a:xfrm>
          <a:prstGeom prst="rect">
            <a:avLst/>
          </a:prstGeom>
        </p:spPr>
      </p:pic>
      <p:sp>
        <p:nvSpPr>
          <p:cNvPr id="6" name="Rectangle 5"/>
          <p:cNvSpPr/>
          <p:nvPr/>
        </p:nvSpPr>
        <p:spPr>
          <a:xfrm>
            <a:off x="733122" y="1754035"/>
            <a:ext cx="1594208" cy="40871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6"/>
          <p:cNvSpPr/>
          <p:nvPr/>
        </p:nvSpPr>
        <p:spPr>
          <a:xfrm>
            <a:off x="1759770" y="3334820"/>
            <a:ext cx="5549462" cy="167996"/>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Rectangle 7"/>
          <p:cNvSpPr/>
          <p:nvPr/>
        </p:nvSpPr>
        <p:spPr>
          <a:xfrm>
            <a:off x="733121" y="2168949"/>
            <a:ext cx="5401580" cy="931845"/>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Line Callout 1 8"/>
          <p:cNvSpPr/>
          <p:nvPr/>
        </p:nvSpPr>
        <p:spPr>
          <a:xfrm>
            <a:off x="2585545" y="783769"/>
            <a:ext cx="1245476" cy="612648"/>
          </a:xfrm>
          <a:prstGeom prst="borderCallout1">
            <a:avLst>
              <a:gd name="adj1" fmla="val 99811"/>
              <a:gd name="adj2" fmla="val 48509"/>
              <a:gd name="adj3" fmla="val 154960"/>
              <a:gd name="adj4" fmla="val -32801"/>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Path and files names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Line Callout 1 9"/>
          <p:cNvSpPr/>
          <p:nvPr/>
        </p:nvSpPr>
        <p:spPr>
          <a:xfrm>
            <a:off x="4408377" y="1040737"/>
            <a:ext cx="1245476" cy="612648"/>
          </a:xfrm>
          <a:prstGeom prst="borderCallout1">
            <a:avLst>
              <a:gd name="adj1" fmla="val 99811"/>
              <a:gd name="adj2" fmla="val 48509"/>
              <a:gd name="adj3" fmla="val 185840"/>
              <a:gd name="adj4" fmla="val 34920"/>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Settings for visualization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Line Callout 1 10"/>
          <p:cNvSpPr/>
          <p:nvPr/>
        </p:nvSpPr>
        <p:spPr>
          <a:xfrm>
            <a:off x="3208283" y="4109545"/>
            <a:ext cx="1931276" cy="612648"/>
          </a:xfrm>
          <a:prstGeom prst="borderCallout1">
            <a:avLst>
              <a:gd name="adj1" fmla="val 737"/>
              <a:gd name="adj2" fmla="val 51674"/>
              <a:gd name="adj3" fmla="val -102374"/>
              <a:gd name="adj4" fmla="val 81755"/>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Path to Python library for Excel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432525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a:t>
            </a:r>
            <a:r>
              <a:rPr lang="en-US" dirty="0"/>
              <a:t>s</a:t>
            </a:r>
            <a:r>
              <a:rPr lang="en-US" dirty="0" smtClean="0"/>
              <a:t>cript</a:t>
            </a:r>
            <a:endParaRPr lang="en-US" dirty="0"/>
          </a:p>
        </p:txBody>
      </p:sp>
      <p:sp>
        <p:nvSpPr>
          <p:cNvPr id="3" name="Text Placeholder 2"/>
          <p:cNvSpPr>
            <a:spLocks noGrp="1"/>
          </p:cNvSpPr>
          <p:nvPr>
            <p:ph type="body" sz="quarter" idx="10"/>
          </p:nvPr>
        </p:nvSpPr>
        <p:spPr>
          <a:xfrm>
            <a:off x="4636962" y="603250"/>
            <a:ext cx="4323787" cy="3660659"/>
          </a:xfrm>
        </p:spPr>
        <p:txBody>
          <a:bodyPr/>
          <a:lstStyle/>
          <a:p>
            <a:r>
              <a:rPr lang="en-US" dirty="0" smtClean="0"/>
              <a:t>Press </a:t>
            </a:r>
            <a:r>
              <a:rPr lang="en-US" b="1" dirty="0" smtClean="0"/>
              <a:t>Python Shell</a:t>
            </a:r>
          </a:p>
          <a:p>
            <a:r>
              <a:rPr lang="en-US" dirty="0" smtClean="0"/>
              <a:t>Press </a:t>
            </a:r>
            <a:r>
              <a:rPr lang="en-US" b="1" dirty="0" smtClean="0"/>
              <a:t>Run Script</a:t>
            </a:r>
          </a:p>
          <a:p>
            <a:r>
              <a:rPr lang="en-US" dirty="0" smtClean="0"/>
              <a:t>Select the script</a:t>
            </a:r>
          </a:p>
          <a:p>
            <a:r>
              <a:rPr lang="en-US" dirty="0" smtClean="0"/>
              <a:t>Press </a:t>
            </a:r>
            <a:r>
              <a:rPr lang="en-US" b="1" dirty="0" smtClean="0"/>
              <a:t>OK</a:t>
            </a:r>
          </a:p>
          <a:p>
            <a:r>
              <a:rPr lang="en-US" dirty="0" smtClean="0"/>
              <a:t>Press </a:t>
            </a:r>
            <a:r>
              <a:rPr lang="en-US" b="1" dirty="0" smtClean="0"/>
              <a:t>OK</a:t>
            </a:r>
            <a:r>
              <a:rPr lang="en-US" dirty="0" smtClean="0"/>
              <a:t> on message window</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34</a:t>
            </a:fld>
            <a:endParaRPr lang="en-US" dirty="0"/>
          </a:p>
        </p:txBody>
      </p:sp>
      <p:pic>
        <p:nvPicPr>
          <p:cNvPr id="5" name="Picture 4"/>
          <p:cNvPicPr>
            <a:picLocks noChangeAspect="1"/>
          </p:cNvPicPr>
          <p:nvPr/>
        </p:nvPicPr>
        <p:blipFill rotWithShape="1">
          <a:blip r:embed="rId2"/>
          <a:srcRect l="802" t="14813" r="820"/>
          <a:stretch/>
        </p:blipFill>
        <p:spPr>
          <a:xfrm>
            <a:off x="197943" y="553792"/>
            <a:ext cx="4319751" cy="4201340"/>
          </a:xfrm>
          <a:prstGeom prst="rect">
            <a:avLst/>
          </a:prstGeom>
        </p:spPr>
      </p:pic>
      <p:sp>
        <p:nvSpPr>
          <p:cNvPr id="6" name="Left Arrow 5"/>
          <p:cNvSpPr/>
          <p:nvPr/>
        </p:nvSpPr>
        <p:spPr>
          <a:xfrm rot="18886423">
            <a:off x="2765144" y="4301605"/>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Left Arrow 6"/>
          <p:cNvSpPr/>
          <p:nvPr/>
        </p:nvSpPr>
        <p:spPr>
          <a:xfrm rot="18886423">
            <a:off x="3499500" y="4132951"/>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Left Arrow 7"/>
          <p:cNvSpPr/>
          <p:nvPr/>
        </p:nvSpPr>
        <p:spPr>
          <a:xfrm rot="2734729">
            <a:off x="1622143" y="2141337"/>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Left Arrow 8"/>
          <p:cNvSpPr/>
          <p:nvPr/>
        </p:nvSpPr>
        <p:spPr>
          <a:xfrm rot="18886423">
            <a:off x="3608600" y="2930004"/>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0" name="Picture 9"/>
          <p:cNvPicPr>
            <a:picLocks noChangeAspect="1"/>
          </p:cNvPicPr>
          <p:nvPr/>
        </p:nvPicPr>
        <p:blipFill>
          <a:blip r:embed="rId3"/>
          <a:stretch>
            <a:fillRect/>
          </a:stretch>
        </p:blipFill>
        <p:spPr>
          <a:xfrm>
            <a:off x="4974423" y="3168066"/>
            <a:ext cx="3986326" cy="1095843"/>
          </a:xfrm>
          <a:prstGeom prst="rect">
            <a:avLst/>
          </a:prstGeom>
        </p:spPr>
      </p:pic>
      <p:sp>
        <p:nvSpPr>
          <p:cNvPr id="11" name="Left Arrow 10"/>
          <p:cNvSpPr/>
          <p:nvPr/>
        </p:nvSpPr>
        <p:spPr>
          <a:xfrm rot="18886423">
            <a:off x="6275618" y="3690430"/>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859818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ParaView</a:t>
            </a:r>
            <a:r>
              <a:rPr lang="en-US" dirty="0" smtClean="0"/>
              <a:t> through </a:t>
            </a:r>
            <a:r>
              <a:rPr lang="en-US" dirty="0" err="1" smtClean="0"/>
              <a:t>vtm</a:t>
            </a:r>
            <a:r>
              <a:rPr lang="en-US" dirty="0" smtClean="0"/>
              <a:t>-file</a:t>
            </a:r>
            <a:endParaRPr lang="en-US" dirty="0"/>
          </a:p>
        </p:txBody>
      </p:sp>
    </p:spTree>
    <p:extLst>
      <p:ext uri="{BB962C8B-B14F-4D97-AF65-F5344CB8AC3E}">
        <p14:creationId xmlns:p14="http://schemas.microsoft.com/office/powerpoint/2010/main" val="41828458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9695" b="307"/>
          <a:stretch/>
        </p:blipFill>
        <p:spPr>
          <a:xfrm>
            <a:off x="197943" y="648327"/>
            <a:ext cx="2653208" cy="4050674"/>
          </a:xfrm>
          <a:prstGeom prst="rect">
            <a:avLst/>
          </a:prstGeom>
        </p:spPr>
      </p:pic>
      <p:sp>
        <p:nvSpPr>
          <p:cNvPr id="2" name="Title 1"/>
          <p:cNvSpPr>
            <a:spLocks noGrp="1"/>
          </p:cNvSpPr>
          <p:nvPr>
            <p:ph type="title"/>
          </p:nvPr>
        </p:nvSpPr>
        <p:spPr/>
        <p:txBody>
          <a:bodyPr/>
          <a:lstStyle/>
          <a:p>
            <a:r>
              <a:rPr lang="en-US" dirty="0" smtClean="0"/>
              <a:t>Workbench export to </a:t>
            </a:r>
            <a:r>
              <a:rPr lang="en-US" dirty="0" err="1" smtClean="0"/>
              <a:t>ParaView</a:t>
            </a:r>
            <a:endParaRPr lang="en-US" dirty="0"/>
          </a:p>
        </p:txBody>
      </p:sp>
      <p:sp>
        <p:nvSpPr>
          <p:cNvPr id="3" name="Text Placeholder 2"/>
          <p:cNvSpPr>
            <a:spLocks noGrp="1"/>
          </p:cNvSpPr>
          <p:nvPr>
            <p:ph type="body" sz="quarter" idx="10"/>
          </p:nvPr>
        </p:nvSpPr>
        <p:spPr>
          <a:xfrm>
            <a:off x="3001963" y="3168326"/>
            <a:ext cx="5862638" cy="1187774"/>
          </a:xfrm>
        </p:spPr>
        <p:txBody>
          <a:bodyPr/>
          <a:lstStyle/>
          <a:p>
            <a:pPr marL="0" indent="0">
              <a:buNone/>
            </a:pPr>
            <a:r>
              <a:rPr lang="en-US" dirty="0" smtClean="0"/>
              <a:t>1. Create ANSYS </a:t>
            </a:r>
            <a:r>
              <a:rPr lang="en-US" dirty="0" err="1" smtClean="0"/>
              <a:t>dat</a:t>
            </a:r>
            <a:r>
              <a:rPr lang="en-US" dirty="0" smtClean="0"/>
              <a:t>-file for a Thermal calculation</a:t>
            </a:r>
          </a:p>
          <a:p>
            <a:pPr marL="0" indent="0">
              <a:buNone/>
            </a:pPr>
            <a:r>
              <a:rPr lang="en-US" dirty="0" smtClean="0"/>
              <a:t>2. Prepare Excel-file with thermal boundary conditions</a:t>
            </a:r>
          </a:p>
          <a:p>
            <a:pPr marL="0" indent="0">
              <a:buNone/>
            </a:pPr>
            <a:r>
              <a:rPr lang="en-US" dirty="0" smtClean="0"/>
              <a:t>3. Run </a:t>
            </a:r>
            <a:r>
              <a:rPr lang="en-US" b="1" i="1" dirty="0" smtClean="0"/>
              <a:t>Ansys-dat_to_vtm.py</a:t>
            </a:r>
            <a:r>
              <a:rPr lang="en-US" dirty="0" smtClean="0"/>
              <a:t> in Command Prompt to create </a:t>
            </a:r>
            <a:r>
              <a:rPr lang="en-US" dirty="0" err="1" smtClean="0"/>
              <a:t>vtm</a:t>
            </a:r>
            <a:r>
              <a:rPr lang="en-US" dirty="0" smtClean="0"/>
              <a:t>-file for import to </a:t>
            </a:r>
            <a:r>
              <a:rPr lang="en-US" dirty="0" err="1" smtClean="0"/>
              <a:t>Paraview</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36</a:t>
            </a:fld>
            <a:endParaRPr lang="en-US" dirty="0"/>
          </a:p>
        </p:txBody>
      </p:sp>
      <p:sp>
        <p:nvSpPr>
          <p:cNvPr id="7" name="Oval 6"/>
          <p:cNvSpPr/>
          <p:nvPr/>
        </p:nvSpPr>
        <p:spPr>
          <a:xfrm>
            <a:off x="1139301" y="1015608"/>
            <a:ext cx="1055344" cy="217660"/>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p:cNvSpPr/>
          <p:nvPr/>
        </p:nvSpPr>
        <p:spPr>
          <a:xfrm>
            <a:off x="699675" y="3762213"/>
            <a:ext cx="1055344" cy="217660"/>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5" name="Picture 4"/>
          <p:cNvPicPr>
            <a:picLocks noChangeAspect="1"/>
          </p:cNvPicPr>
          <p:nvPr/>
        </p:nvPicPr>
        <p:blipFill>
          <a:blip r:embed="rId3"/>
          <a:stretch>
            <a:fillRect/>
          </a:stretch>
        </p:blipFill>
        <p:spPr>
          <a:xfrm>
            <a:off x="3001962" y="648327"/>
            <a:ext cx="4763125" cy="2372530"/>
          </a:xfrm>
          <a:prstGeom prst="rect">
            <a:avLst/>
          </a:prstGeom>
        </p:spPr>
      </p:pic>
      <p:sp>
        <p:nvSpPr>
          <p:cNvPr id="12" name="Oval 11"/>
          <p:cNvSpPr/>
          <p:nvPr/>
        </p:nvSpPr>
        <p:spPr>
          <a:xfrm>
            <a:off x="5260450" y="795796"/>
            <a:ext cx="2429400" cy="217660"/>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0379635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file</a:t>
            </a:r>
            <a:r>
              <a:rPr lang="ru-RU" dirty="0" smtClean="0"/>
              <a:t> </a:t>
            </a:r>
            <a:r>
              <a:rPr lang="en-US" dirty="0" smtClean="0"/>
              <a:t>for creating of VTM file</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pPr/>
              <a:t>37</a:t>
            </a:fld>
            <a:endParaRPr lang="en-US" dirty="0"/>
          </a:p>
        </p:txBody>
      </p:sp>
      <p:sp>
        <p:nvSpPr>
          <p:cNvPr id="5" name="TextBox 4"/>
          <p:cNvSpPr txBox="1"/>
          <p:nvPr/>
        </p:nvSpPr>
        <p:spPr>
          <a:xfrm>
            <a:off x="6261100" y="591192"/>
            <a:ext cx="265796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dirty="0" smtClean="0"/>
              <a:t>The Excel file is used to get values for boundary conditions for steady-state</a:t>
            </a:r>
          </a:p>
          <a:p>
            <a:pPr marL="285750" indent="-285750">
              <a:buFont typeface="Arial" panose="020B0604020202020204" pitchFamily="34" charset="0"/>
              <a:buChar char="•"/>
            </a:pPr>
            <a:r>
              <a:rPr lang="en-US" dirty="0" smtClean="0"/>
              <a:t>-1E-30 value is used for not used boundary conditions</a:t>
            </a:r>
          </a:p>
        </p:txBody>
      </p:sp>
      <p:pic>
        <p:nvPicPr>
          <p:cNvPr id="6" name="Picture 5"/>
          <p:cNvPicPr>
            <a:picLocks noChangeAspect="1"/>
          </p:cNvPicPr>
          <p:nvPr/>
        </p:nvPicPr>
        <p:blipFill rotWithShape="1">
          <a:blip r:embed="rId2"/>
          <a:srcRect t="20892" r="3569"/>
          <a:stretch/>
        </p:blipFill>
        <p:spPr>
          <a:xfrm>
            <a:off x="172846" y="603250"/>
            <a:ext cx="6018404" cy="3663618"/>
          </a:xfrm>
          <a:prstGeom prst="rect">
            <a:avLst/>
          </a:prstGeom>
        </p:spPr>
      </p:pic>
      <p:sp>
        <p:nvSpPr>
          <p:cNvPr id="7" name="Rectangle 6"/>
          <p:cNvSpPr/>
          <p:nvPr/>
        </p:nvSpPr>
        <p:spPr>
          <a:xfrm>
            <a:off x="2727021" y="803699"/>
            <a:ext cx="1000429" cy="320950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Rectangle 7"/>
          <p:cNvSpPr/>
          <p:nvPr/>
        </p:nvSpPr>
        <p:spPr>
          <a:xfrm>
            <a:off x="4339921" y="794598"/>
            <a:ext cx="340029" cy="321860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Rectangle 8"/>
          <p:cNvSpPr/>
          <p:nvPr/>
        </p:nvSpPr>
        <p:spPr>
          <a:xfrm>
            <a:off x="4679950" y="803699"/>
            <a:ext cx="323851" cy="320950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Line Callout 1 9"/>
          <p:cNvSpPr/>
          <p:nvPr/>
        </p:nvSpPr>
        <p:spPr>
          <a:xfrm>
            <a:off x="2344683" y="4460599"/>
            <a:ext cx="1204967" cy="259255"/>
          </a:xfrm>
          <a:prstGeom prst="borderCallout1">
            <a:avLst>
              <a:gd name="adj1" fmla="val 737"/>
              <a:gd name="adj2" fmla="val 51674"/>
              <a:gd name="adj3" fmla="val -175854"/>
              <a:gd name="adj4" fmla="val 72269"/>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Convection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Line Callout 1 10"/>
          <p:cNvSpPr/>
          <p:nvPr/>
        </p:nvSpPr>
        <p:spPr>
          <a:xfrm>
            <a:off x="3654120" y="4458215"/>
            <a:ext cx="1371602" cy="261639"/>
          </a:xfrm>
          <a:prstGeom prst="borderCallout1">
            <a:avLst>
              <a:gd name="adj1" fmla="val 737"/>
              <a:gd name="adj2" fmla="val 51674"/>
              <a:gd name="adj3" fmla="val -177611"/>
              <a:gd name="adj4" fmla="val 65088"/>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Temperature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Line Callout 1 11"/>
          <p:cNvSpPr/>
          <p:nvPr/>
        </p:nvSpPr>
        <p:spPr>
          <a:xfrm>
            <a:off x="5130192" y="4458214"/>
            <a:ext cx="959458" cy="261639"/>
          </a:xfrm>
          <a:prstGeom prst="borderCallout1">
            <a:avLst>
              <a:gd name="adj1" fmla="val 737"/>
              <a:gd name="adj2" fmla="val 51674"/>
              <a:gd name="adj3" fmla="val -175184"/>
              <a:gd name="adj4" fmla="val -30151"/>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Heat flux</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ectangle 12"/>
          <p:cNvSpPr/>
          <p:nvPr/>
        </p:nvSpPr>
        <p:spPr>
          <a:xfrm>
            <a:off x="5292421" y="803699"/>
            <a:ext cx="898829" cy="320950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Line Callout 1 14"/>
          <p:cNvSpPr/>
          <p:nvPr/>
        </p:nvSpPr>
        <p:spPr>
          <a:xfrm>
            <a:off x="6734277" y="3751561"/>
            <a:ext cx="1371602" cy="261639"/>
          </a:xfrm>
          <a:prstGeom prst="borderCallout1">
            <a:avLst>
              <a:gd name="adj1" fmla="val 52038"/>
              <a:gd name="adj2" fmla="val -925"/>
              <a:gd name="adj3" fmla="val -145548"/>
              <a:gd name="adj4" fmla="val -38887"/>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Zone name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57431315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vtkUnstructuredGrid</a:t>
            </a:r>
            <a:r>
              <a:rPr lang="en-US" dirty="0" smtClean="0"/>
              <a:t> creation</a:t>
            </a:r>
            <a:endParaRPr lang="en-US" dirty="0"/>
          </a:p>
        </p:txBody>
      </p:sp>
      <p:sp>
        <p:nvSpPr>
          <p:cNvPr id="3" name="Text Placeholder 2"/>
          <p:cNvSpPr>
            <a:spLocks noGrp="1"/>
          </p:cNvSpPr>
          <p:nvPr>
            <p:ph type="body" sz="quarter" idx="10"/>
          </p:nvPr>
        </p:nvSpPr>
        <p:spPr>
          <a:xfrm>
            <a:off x="197943" y="734464"/>
            <a:ext cx="6672757" cy="3418436"/>
          </a:xfrm>
        </p:spPr>
        <p:txBody>
          <a:bodyPr/>
          <a:lstStyle/>
          <a:p>
            <a:pPr marL="0" indent="0">
              <a:buNone/>
            </a:pPr>
            <a:r>
              <a:rPr lang="en-US" sz="1100" i="1" dirty="0" smtClean="0"/>
              <a:t>import sys</a:t>
            </a:r>
          </a:p>
          <a:p>
            <a:pPr marL="0" indent="0">
              <a:buNone/>
            </a:pPr>
            <a:r>
              <a:rPr lang="en-US" sz="1100" i="1" dirty="0" err="1" smtClean="0"/>
              <a:t>sys.path.append</a:t>
            </a:r>
            <a:r>
              <a:rPr lang="en-US" sz="1100" i="1" dirty="0"/>
              <a:t>('D:\\Programs\\ParaView-5.7.0-RC1-Windows-msvc2015-64bit\\bin\\Lib\\site-packages')</a:t>
            </a:r>
          </a:p>
          <a:p>
            <a:pPr marL="0" indent="0">
              <a:buNone/>
            </a:pPr>
            <a:r>
              <a:rPr lang="en-US" sz="1100" i="1" dirty="0"/>
              <a:t>import </a:t>
            </a:r>
            <a:r>
              <a:rPr lang="en-US" sz="1100" i="1" dirty="0" err="1" smtClean="0"/>
              <a:t>vtk</a:t>
            </a:r>
            <a:endParaRPr lang="en-US" sz="1100" i="1" dirty="0" smtClean="0"/>
          </a:p>
          <a:p>
            <a:pPr marL="0" indent="0">
              <a:buNone/>
            </a:pPr>
            <a:endParaRPr lang="en-US" sz="1100" i="1" dirty="0" smtClean="0"/>
          </a:p>
          <a:p>
            <a:pPr marL="0" indent="0">
              <a:buNone/>
            </a:pPr>
            <a:r>
              <a:rPr lang="en-US" sz="1100" i="1" dirty="0" smtClean="0"/>
              <a:t>#-----How create points for a block---------</a:t>
            </a:r>
            <a:endParaRPr lang="en-US" sz="1100" i="1" dirty="0"/>
          </a:p>
          <a:p>
            <a:pPr marL="0" indent="0">
              <a:buNone/>
            </a:pPr>
            <a:r>
              <a:rPr lang="en-US" sz="1100" i="1" dirty="0" smtClean="0"/>
              <a:t>Points[</a:t>
            </a:r>
            <a:r>
              <a:rPr lang="en-US" sz="1100" i="1" dirty="0" err="1" smtClean="0"/>
              <a:t>i</a:t>
            </a:r>
            <a:r>
              <a:rPr lang="en-US" sz="1100" i="1" dirty="0" smtClean="0"/>
              <a:t>]=</a:t>
            </a:r>
            <a:r>
              <a:rPr lang="en-US" sz="1100" i="1" dirty="0" err="1"/>
              <a:t>vtk.vtkPoints</a:t>
            </a:r>
            <a:r>
              <a:rPr lang="en-US" sz="1100" i="1" dirty="0"/>
              <a:t>()</a:t>
            </a:r>
          </a:p>
          <a:p>
            <a:pPr marL="0" indent="0">
              <a:buNone/>
            </a:pPr>
            <a:r>
              <a:rPr lang="en-US" sz="1100" i="1" dirty="0" smtClean="0"/>
              <a:t>Points[</a:t>
            </a:r>
            <a:r>
              <a:rPr lang="en-US" sz="1100" i="1" dirty="0" err="1" smtClean="0"/>
              <a:t>i</a:t>
            </a:r>
            <a:r>
              <a:rPr lang="en-US" sz="1100" i="1" dirty="0" smtClean="0"/>
              <a:t>].</a:t>
            </a:r>
            <a:r>
              <a:rPr lang="en-US" sz="1100" i="1" dirty="0" err="1" smtClean="0"/>
              <a:t>InsertNextPoint</a:t>
            </a:r>
            <a:r>
              <a:rPr lang="en-US" sz="1100" i="1" dirty="0" smtClean="0"/>
              <a:t>(</a:t>
            </a:r>
            <a:r>
              <a:rPr lang="en-US" sz="1100" i="1" dirty="0" err="1" smtClean="0"/>
              <a:t>x,y,z</a:t>
            </a:r>
            <a:r>
              <a:rPr lang="en-US" sz="1100" i="1" dirty="0" smtClean="0"/>
              <a:t>)</a:t>
            </a:r>
            <a:endParaRPr lang="en-US" sz="1100" i="1" dirty="0"/>
          </a:p>
          <a:p>
            <a:pPr marL="0" indent="0">
              <a:buNone/>
            </a:pPr>
            <a:endParaRPr lang="en-US" sz="1100" i="1" dirty="0" smtClean="0"/>
          </a:p>
          <a:p>
            <a:pPr marL="0" indent="0">
              <a:buNone/>
            </a:pPr>
            <a:r>
              <a:rPr lang="en-US" sz="1100" i="1" dirty="0" smtClean="0"/>
              <a:t>#-----How create a block---------</a:t>
            </a:r>
            <a:endParaRPr lang="en-US" sz="1100" i="1" dirty="0"/>
          </a:p>
          <a:p>
            <a:pPr marL="0" indent="0">
              <a:buNone/>
            </a:pPr>
            <a:r>
              <a:rPr lang="en-US" sz="1100" i="1" dirty="0" smtClean="0"/>
              <a:t>Block[</a:t>
            </a:r>
            <a:r>
              <a:rPr lang="en-US" sz="1100" i="1" dirty="0" err="1" smtClean="0"/>
              <a:t>i</a:t>
            </a:r>
            <a:r>
              <a:rPr lang="en-US" sz="1100" i="1" dirty="0" smtClean="0"/>
              <a:t>]=</a:t>
            </a:r>
            <a:r>
              <a:rPr lang="en-US" sz="1100" i="1" dirty="0" err="1"/>
              <a:t>vtk.vtkUnstructuredGrid</a:t>
            </a:r>
            <a:r>
              <a:rPr lang="en-US" sz="1100" i="1" dirty="0"/>
              <a:t>()</a:t>
            </a:r>
          </a:p>
          <a:p>
            <a:pPr marL="0" indent="0">
              <a:buNone/>
            </a:pPr>
            <a:r>
              <a:rPr lang="en-US" sz="1100" i="1" dirty="0" smtClean="0"/>
              <a:t>Block[</a:t>
            </a:r>
            <a:r>
              <a:rPr lang="en-US" sz="1100" i="1" dirty="0" err="1" smtClean="0"/>
              <a:t>i</a:t>
            </a:r>
            <a:r>
              <a:rPr lang="en-US" sz="1100" i="1" dirty="0" smtClean="0"/>
              <a:t>].</a:t>
            </a:r>
            <a:r>
              <a:rPr lang="en-US" sz="1100" i="1" dirty="0" err="1" smtClean="0"/>
              <a:t>SetPoints</a:t>
            </a:r>
            <a:r>
              <a:rPr lang="en-US" sz="1100" i="1" dirty="0" smtClean="0"/>
              <a:t>(Points[</a:t>
            </a:r>
            <a:r>
              <a:rPr lang="en-US" sz="1100" i="1" dirty="0" err="1" smtClean="0"/>
              <a:t>i</a:t>
            </a:r>
            <a:r>
              <a:rPr lang="en-US" sz="1100" i="1" dirty="0" smtClean="0"/>
              <a:t>])</a:t>
            </a:r>
          </a:p>
          <a:p>
            <a:pPr marL="0" indent="0">
              <a:buNone/>
            </a:pPr>
            <a:r>
              <a:rPr lang="en-US" sz="1100" i="1" dirty="0" smtClean="0"/>
              <a:t>Block[</a:t>
            </a:r>
            <a:r>
              <a:rPr lang="en-US" sz="1100" i="1" dirty="0" err="1" smtClean="0"/>
              <a:t>i</a:t>
            </a:r>
            <a:r>
              <a:rPr lang="en-US" sz="1100" i="1" dirty="0" smtClean="0"/>
              <a:t>].Allocate(</a:t>
            </a:r>
            <a:r>
              <a:rPr lang="en-US" sz="1100" i="1" dirty="0" err="1" smtClean="0"/>
              <a:t>CellsNumber</a:t>
            </a:r>
            <a:r>
              <a:rPr lang="en-US" sz="1100" i="1" dirty="0" smtClean="0"/>
              <a:t>)</a:t>
            </a:r>
          </a:p>
          <a:p>
            <a:pPr marL="0" indent="0">
              <a:buNone/>
            </a:pPr>
            <a:r>
              <a:rPr lang="en-US" sz="1100" i="1" dirty="0" smtClean="0"/>
              <a:t>Block[</a:t>
            </a:r>
            <a:r>
              <a:rPr lang="en-US" sz="1100" i="1" dirty="0" err="1" smtClean="0"/>
              <a:t>i</a:t>
            </a:r>
            <a:r>
              <a:rPr lang="en-US" sz="1100" i="1" dirty="0" smtClean="0"/>
              <a:t>].</a:t>
            </a:r>
            <a:r>
              <a:rPr lang="en-US" sz="1100" i="1" dirty="0" err="1" smtClean="0"/>
              <a:t>InsertNextCell</a:t>
            </a:r>
            <a:r>
              <a:rPr lang="en-US" sz="1100" i="1" dirty="0" smtClean="0"/>
              <a:t>(vtk.VTK_TRIANGLE,3</a:t>
            </a:r>
            <a:r>
              <a:rPr lang="en-US" sz="1100" i="1" dirty="0"/>
              <a:t>,[</a:t>
            </a:r>
            <a:r>
              <a:rPr lang="en-US" sz="1100" i="1" dirty="0" smtClean="0"/>
              <a:t>i1,i2,i3])</a:t>
            </a:r>
          </a:p>
        </p:txBody>
      </p:sp>
      <p:sp>
        <p:nvSpPr>
          <p:cNvPr id="4" name="Slide Number Placeholder 3"/>
          <p:cNvSpPr>
            <a:spLocks noGrp="1"/>
          </p:cNvSpPr>
          <p:nvPr>
            <p:ph type="sldNum" sz="quarter" idx="2"/>
          </p:nvPr>
        </p:nvSpPr>
        <p:spPr/>
        <p:txBody>
          <a:bodyPr/>
          <a:lstStyle/>
          <a:p>
            <a:fld id="{86CB4B4D-7CA3-9044-876B-883B54F8677D}" type="slidenum">
              <a:rPr lang="en-US" smtClean="0"/>
              <a:pPr/>
              <a:t>38</a:t>
            </a:fld>
            <a:endParaRPr lang="en-US" dirty="0"/>
          </a:p>
        </p:txBody>
      </p:sp>
      <p:sp>
        <p:nvSpPr>
          <p:cNvPr id="7" name="Text Placeholder 2"/>
          <p:cNvSpPr txBox="1">
            <a:spLocks/>
          </p:cNvSpPr>
          <p:nvPr/>
        </p:nvSpPr>
        <p:spPr>
          <a:xfrm>
            <a:off x="4839793" y="1791230"/>
            <a:ext cx="3643807" cy="2873884"/>
          </a:xfrm>
          <a:prstGeom prst="rect">
            <a:avLst/>
          </a:prstGeom>
        </p:spPr>
        <p:txBody>
          <a:bodyPr/>
          <a:lstStyle>
            <a:lvl1pPr marL="112713" marR="0" indent="-112713" algn="l" defTabSz="457200" rtl="0" eaLnBrk="1" latinLnBrk="0" hangingPunct="1">
              <a:lnSpc>
                <a:spcPct val="100000"/>
              </a:lnSpc>
              <a:spcBef>
                <a:spcPts val="700"/>
              </a:spcBef>
              <a:spcAft>
                <a:spcPts val="0"/>
              </a:spcAft>
              <a:buClrTx/>
              <a:buSzPct val="100000"/>
              <a:buFont typeface="Arial"/>
              <a:buChar char="•"/>
              <a:tabLst/>
              <a:defRPr sz="14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eaLnBrk="1" latinLnBrk="0" hangingPunct="1">
              <a:lnSpc>
                <a:spcPct val="100000"/>
              </a:lnSpc>
              <a:spcBef>
                <a:spcPts val="700"/>
              </a:spcBef>
              <a:spcAft>
                <a:spcPts val="0"/>
              </a:spcAft>
              <a:buClrTx/>
              <a:buSzPct val="100000"/>
              <a:buFont typeface="Arial"/>
              <a:buChar char="•"/>
              <a:tabLst/>
              <a:defRPr sz="11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marL="0" indent="0">
              <a:buFont typeface="Arial"/>
              <a:buNone/>
            </a:pPr>
            <a:r>
              <a:rPr lang="en-US" sz="1100" i="1" dirty="0" smtClean="0"/>
              <a:t>#-----How write values to the points---------</a:t>
            </a:r>
          </a:p>
          <a:p>
            <a:pPr marL="0" indent="0">
              <a:buNone/>
            </a:pPr>
            <a:r>
              <a:rPr lang="en-US" sz="1100" i="1" dirty="0"/>
              <a:t>Array1=</a:t>
            </a:r>
            <a:r>
              <a:rPr lang="en-US" sz="1100" i="1" dirty="0" err="1"/>
              <a:t>vtk.vtkFloatArray</a:t>
            </a:r>
            <a:r>
              <a:rPr lang="en-US" sz="1100" i="1" dirty="0"/>
              <a:t>()</a:t>
            </a:r>
            <a:endParaRPr lang="en-US" sz="1100" i="1" dirty="0" smtClean="0"/>
          </a:p>
          <a:p>
            <a:pPr marL="0" indent="0">
              <a:buNone/>
            </a:pPr>
            <a:r>
              <a:rPr lang="en-US" sz="1100" i="1" dirty="0"/>
              <a:t>Array1.SetName('Temp</a:t>
            </a:r>
            <a:r>
              <a:rPr lang="en-US" sz="1100" i="1" dirty="0" smtClean="0"/>
              <a:t>')</a:t>
            </a:r>
          </a:p>
          <a:p>
            <a:pPr marL="0" indent="0">
              <a:buNone/>
            </a:pPr>
            <a:r>
              <a:rPr lang="en-US" sz="1100" i="1" dirty="0"/>
              <a:t>Array1.InsertNextValue(Temp)</a:t>
            </a:r>
          </a:p>
          <a:p>
            <a:pPr marL="0" indent="0">
              <a:buNone/>
            </a:pPr>
            <a:r>
              <a:rPr lang="en-US" sz="1100" i="1" dirty="0" smtClean="0"/>
              <a:t>Array2=</a:t>
            </a:r>
            <a:r>
              <a:rPr lang="en-US" sz="1100" i="1" dirty="0" err="1" smtClean="0"/>
              <a:t>vtk.vtkFloatArray</a:t>
            </a:r>
            <a:r>
              <a:rPr lang="en-US" sz="1100" i="1" dirty="0" smtClean="0"/>
              <a:t>()</a:t>
            </a:r>
          </a:p>
          <a:p>
            <a:pPr marL="0" indent="0">
              <a:buNone/>
            </a:pPr>
            <a:r>
              <a:rPr lang="en-US" sz="1100" i="1" dirty="0"/>
              <a:t>Array2.SetName('HTC</a:t>
            </a:r>
            <a:r>
              <a:rPr lang="en-US" sz="1100" i="1" dirty="0" smtClean="0"/>
              <a:t>')</a:t>
            </a:r>
          </a:p>
          <a:p>
            <a:pPr marL="0" indent="0">
              <a:buNone/>
            </a:pPr>
            <a:r>
              <a:rPr lang="en-US" sz="1100" i="1" dirty="0" smtClean="0"/>
              <a:t>Array2.InsertNextValue(HTC)</a:t>
            </a:r>
            <a:endParaRPr lang="en-US" sz="1100" i="1" dirty="0"/>
          </a:p>
          <a:p>
            <a:pPr marL="0" indent="0">
              <a:buNone/>
            </a:pPr>
            <a:endParaRPr lang="en-US" sz="1100" i="1" dirty="0" smtClean="0"/>
          </a:p>
          <a:p>
            <a:pPr marL="0" indent="0">
              <a:buNone/>
            </a:pPr>
            <a:r>
              <a:rPr lang="en-US" sz="1100" i="1" dirty="0" smtClean="0"/>
              <a:t>Block[</a:t>
            </a:r>
            <a:r>
              <a:rPr lang="en-US" sz="1100" i="1" dirty="0" err="1" smtClean="0"/>
              <a:t>i</a:t>
            </a:r>
            <a:r>
              <a:rPr lang="en-US" sz="1100" i="1" dirty="0" smtClean="0"/>
              <a:t>].</a:t>
            </a:r>
            <a:r>
              <a:rPr lang="en-US" sz="1100" i="1" dirty="0" err="1" smtClean="0"/>
              <a:t>GetPointData</a:t>
            </a:r>
            <a:r>
              <a:rPr lang="en-US" sz="1100" i="1" dirty="0" smtClean="0"/>
              <a:t>().</a:t>
            </a:r>
            <a:r>
              <a:rPr lang="en-US" sz="1100" i="1" dirty="0" err="1" smtClean="0"/>
              <a:t>SetScalars</a:t>
            </a:r>
            <a:r>
              <a:rPr lang="en-US" sz="1100" i="1" dirty="0" smtClean="0"/>
              <a:t>(Array1)</a:t>
            </a:r>
          </a:p>
          <a:p>
            <a:pPr marL="0" indent="0">
              <a:buNone/>
            </a:pPr>
            <a:r>
              <a:rPr lang="en-US" sz="1100" i="1" dirty="0" smtClean="0"/>
              <a:t>Block[</a:t>
            </a:r>
            <a:r>
              <a:rPr lang="en-US" sz="1100" i="1" dirty="0" err="1" smtClean="0"/>
              <a:t>i</a:t>
            </a:r>
            <a:r>
              <a:rPr lang="en-US" sz="1100" i="1" dirty="0" smtClean="0"/>
              <a:t>].</a:t>
            </a:r>
            <a:r>
              <a:rPr lang="en-US" sz="1100" i="1" dirty="0" err="1"/>
              <a:t>GetPointData</a:t>
            </a:r>
            <a:r>
              <a:rPr lang="en-US" sz="1100" i="1" dirty="0" smtClean="0"/>
              <a:t>().</a:t>
            </a:r>
            <a:r>
              <a:rPr lang="en-US" sz="1100" i="1" dirty="0" err="1" smtClean="0"/>
              <a:t>AddArray</a:t>
            </a:r>
            <a:r>
              <a:rPr lang="en-US" sz="1100" i="1" dirty="0" smtClean="0"/>
              <a:t>(Array2)</a:t>
            </a:r>
            <a:endParaRPr lang="en-US" sz="1100" i="1" dirty="0"/>
          </a:p>
        </p:txBody>
      </p:sp>
    </p:spTree>
    <p:extLst>
      <p:ext uri="{BB962C8B-B14F-4D97-AF65-F5344CB8AC3E}">
        <p14:creationId xmlns:p14="http://schemas.microsoft.com/office/powerpoint/2010/main" val="24781497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vtkMultiBlockDataSet</a:t>
            </a:r>
            <a:r>
              <a:rPr lang="en-US" dirty="0" smtClean="0"/>
              <a:t> creation</a:t>
            </a:r>
            <a:endParaRPr lang="en-US" dirty="0"/>
          </a:p>
        </p:txBody>
      </p:sp>
      <p:sp>
        <p:nvSpPr>
          <p:cNvPr id="3" name="Text Placeholder 2"/>
          <p:cNvSpPr>
            <a:spLocks noGrp="1"/>
          </p:cNvSpPr>
          <p:nvPr>
            <p:ph type="body" sz="quarter" idx="10"/>
          </p:nvPr>
        </p:nvSpPr>
        <p:spPr>
          <a:xfrm>
            <a:off x="197943" y="734464"/>
            <a:ext cx="6672757" cy="3418436"/>
          </a:xfrm>
        </p:spPr>
        <p:txBody>
          <a:bodyPr/>
          <a:lstStyle/>
          <a:p>
            <a:pPr marL="0" indent="0">
              <a:buNone/>
            </a:pPr>
            <a:r>
              <a:rPr lang="en-US" sz="1100" i="1" dirty="0" smtClean="0"/>
              <a:t>#-----How create </a:t>
            </a:r>
            <a:r>
              <a:rPr lang="en-US" sz="1100" i="1" dirty="0" err="1" smtClean="0"/>
              <a:t>MultiBlockDataSet</a:t>
            </a:r>
            <a:r>
              <a:rPr lang="en-US" sz="1100" i="1" dirty="0" smtClean="0"/>
              <a:t>---------</a:t>
            </a:r>
            <a:endParaRPr lang="en-US" sz="1100" i="1" dirty="0"/>
          </a:p>
          <a:p>
            <a:pPr marL="0" indent="0">
              <a:buNone/>
            </a:pPr>
            <a:r>
              <a:rPr lang="en-US" sz="1100" i="1" dirty="0"/>
              <a:t>output=</a:t>
            </a:r>
            <a:r>
              <a:rPr lang="en-US" sz="1100" i="1" dirty="0" err="1"/>
              <a:t>vtk.vtkMultiBlockDataSet</a:t>
            </a:r>
            <a:r>
              <a:rPr lang="en-US" sz="1100" i="1" dirty="0"/>
              <a:t>()</a:t>
            </a:r>
          </a:p>
          <a:p>
            <a:pPr marL="0" indent="0">
              <a:buNone/>
            </a:pPr>
            <a:r>
              <a:rPr lang="en-US" sz="1100" i="1" dirty="0" err="1" smtClean="0"/>
              <a:t>output.SetNumberOfBlocks</a:t>
            </a:r>
            <a:r>
              <a:rPr lang="en-US" sz="1100" i="1" dirty="0" smtClean="0"/>
              <a:t>(</a:t>
            </a:r>
            <a:r>
              <a:rPr lang="en-US" sz="1100" i="1" dirty="0" err="1" smtClean="0"/>
              <a:t>BlocksNumber</a:t>
            </a:r>
            <a:r>
              <a:rPr lang="en-US" sz="1100" i="1" dirty="0" smtClean="0"/>
              <a:t>)</a:t>
            </a:r>
            <a:endParaRPr lang="en-US" sz="1100" i="1" dirty="0"/>
          </a:p>
          <a:p>
            <a:pPr marL="0" indent="0">
              <a:buNone/>
            </a:pPr>
            <a:endParaRPr lang="en-US" sz="1100" i="1" dirty="0" smtClean="0"/>
          </a:p>
          <a:p>
            <a:pPr marL="0" indent="0">
              <a:buNone/>
            </a:pPr>
            <a:r>
              <a:rPr lang="en-US" sz="1100" i="1" dirty="0" err="1"/>
              <a:t>output.GetMetaData</a:t>
            </a:r>
            <a:r>
              <a:rPr lang="en-US" sz="1100" i="1" dirty="0"/>
              <a:t>(</a:t>
            </a:r>
            <a:r>
              <a:rPr lang="en-US" sz="1100" i="1" dirty="0" err="1"/>
              <a:t>i</a:t>
            </a:r>
            <a:r>
              <a:rPr lang="en-US" sz="1100" i="1" dirty="0"/>
              <a:t>).Set(vtk.vtkCompositeDataSet.NAME(), </a:t>
            </a:r>
            <a:r>
              <a:rPr lang="en-US" sz="1100" i="1" dirty="0" err="1" smtClean="0"/>
              <a:t>BlockName</a:t>
            </a:r>
            <a:r>
              <a:rPr lang="en-US" sz="1100" i="1" dirty="0" smtClean="0"/>
              <a:t>[</a:t>
            </a:r>
            <a:r>
              <a:rPr lang="en-US" sz="1100" i="1" dirty="0" err="1" smtClean="0"/>
              <a:t>i</a:t>
            </a:r>
            <a:r>
              <a:rPr lang="en-US" sz="1100" i="1" dirty="0" smtClean="0"/>
              <a:t>])</a:t>
            </a:r>
          </a:p>
          <a:p>
            <a:pPr marL="0" indent="0">
              <a:buNone/>
            </a:pPr>
            <a:r>
              <a:rPr lang="en-US" sz="1100" i="1" dirty="0" err="1"/>
              <a:t>output.SetBlock</a:t>
            </a:r>
            <a:r>
              <a:rPr lang="en-US" sz="1100" i="1" dirty="0"/>
              <a:t>(</a:t>
            </a:r>
            <a:r>
              <a:rPr lang="en-US" sz="1100" i="1" dirty="0" err="1"/>
              <a:t>i</a:t>
            </a:r>
            <a:r>
              <a:rPr lang="en-US" sz="1100" i="1" dirty="0"/>
              <a:t>, </a:t>
            </a:r>
            <a:r>
              <a:rPr lang="en-US" sz="1100" i="1" dirty="0" smtClean="0"/>
              <a:t>Block[</a:t>
            </a:r>
            <a:r>
              <a:rPr lang="en-US" sz="1100" i="1" dirty="0" err="1" smtClean="0"/>
              <a:t>i</a:t>
            </a:r>
            <a:r>
              <a:rPr lang="en-US" sz="1100" i="1" dirty="0" smtClean="0"/>
              <a:t>])</a:t>
            </a:r>
          </a:p>
          <a:p>
            <a:pPr marL="0" indent="0">
              <a:buNone/>
            </a:pPr>
            <a:endParaRPr lang="en-US" sz="1100" i="1" dirty="0" smtClean="0"/>
          </a:p>
          <a:p>
            <a:pPr marL="0" indent="0">
              <a:buNone/>
            </a:pPr>
            <a:r>
              <a:rPr lang="en-US" sz="1100" i="1" dirty="0" smtClean="0"/>
              <a:t>#-----How write </a:t>
            </a:r>
            <a:r>
              <a:rPr lang="en-US" sz="1100" i="1" dirty="0" err="1" smtClean="0"/>
              <a:t>vtm</a:t>
            </a:r>
            <a:r>
              <a:rPr lang="en-US" sz="1100" i="1" dirty="0" smtClean="0"/>
              <a:t>---------</a:t>
            </a:r>
          </a:p>
          <a:p>
            <a:pPr marL="0" indent="0">
              <a:buNone/>
            </a:pPr>
            <a:r>
              <a:rPr lang="en-US" sz="1100" i="1" dirty="0" err="1"/>
              <a:t>MBDSwriter</a:t>
            </a:r>
            <a:r>
              <a:rPr lang="en-US" sz="1100" i="1" dirty="0"/>
              <a:t>=</a:t>
            </a:r>
            <a:r>
              <a:rPr lang="en-US" sz="1100" i="1" dirty="0" err="1"/>
              <a:t>vtk.vtkXMLMultiBlockDataWriter</a:t>
            </a:r>
            <a:r>
              <a:rPr lang="en-US" sz="1100" i="1" dirty="0"/>
              <a:t>()</a:t>
            </a:r>
          </a:p>
          <a:p>
            <a:pPr marL="0" indent="0">
              <a:buNone/>
            </a:pPr>
            <a:r>
              <a:rPr lang="en-US" sz="1100" i="1" dirty="0" err="1" smtClean="0"/>
              <a:t>MBDSwriter.SetFileName</a:t>
            </a:r>
            <a:r>
              <a:rPr lang="en-US" sz="1100" i="1" dirty="0" smtClean="0"/>
              <a:t>(‘</a:t>
            </a:r>
            <a:r>
              <a:rPr lang="en-US" sz="1100" i="1" dirty="0" err="1" smtClean="0"/>
              <a:t>File.vtm</a:t>
            </a:r>
            <a:r>
              <a:rPr lang="en-US" sz="1100" i="1" dirty="0"/>
              <a:t>')</a:t>
            </a:r>
          </a:p>
          <a:p>
            <a:pPr marL="0" indent="0">
              <a:buNone/>
            </a:pPr>
            <a:r>
              <a:rPr lang="en-US" sz="1100" i="1" dirty="0" err="1"/>
              <a:t>MBDSwriter.SetDataModeToBinary</a:t>
            </a:r>
            <a:r>
              <a:rPr lang="en-US" sz="1100" i="1" dirty="0"/>
              <a:t>()</a:t>
            </a:r>
          </a:p>
          <a:p>
            <a:pPr marL="0" indent="0">
              <a:buNone/>
            </a:pPr>
            <a:r>
              <a:rPr lang="en-US" sz="1100" i="1" dirty="0" err="1"/>
              <a:t>MBDSwriter.SetInputData</a:t>
            </a:r>
            <a:r>
              <a:rPr lang="en-US" sz="1100" i="1" dirty="0"/>
              <a:t>(output)</a:t>
            </a:r>
          </a:p>
          <a:p>
            <a:pPr marL="0" indent="0">
              <a:buNone/>
            </a:pPr>
            <a:r>
              <a:rPr lang="en-US" sz="1100" i="1" dirty="0" err="1"/>
              <a:t>MBDSwriter.Write</a:t>
            </a:r>
            <a:r>
              <a:rPr lang="en-US" sz="1100" i="1" dirty="0"/>
              <a:t>()</a:t>
            </a:r>
          </a:p>
        </p:txBody>
      </p:sp>
      <p:sp>
        <p:nvSpPr>
          <p:cNvPr id="4" name="Slide Number Placeholder 3"/>
          <p:cNvSpPr>
            <a:spLocks noGrp="1"/>
          </p:cNvSpPr>
          <p:nvPr>
            <p:ph type="sldNum" sz="quarter" idx="2"/>
          </p:nvPr>
        </p:nvSpPr>
        <p:spPr/>
        <p:txBody>
          <a:bodyPr/>
          <a:lstStyle/>
          <a:p>
            <a:fld id="{86CB4B4D-7CA3-9044-876B-883B54F8677D}" type="slidenum">
              <a:rPr lang="en-US" smtClean="0"/>
              <a:pPr/>
              <a:t>39</a:t>
            </a:fld>
            <a:endParaRPr lang="en-US" dirty="0"/>
          </a:p>
        </p:txBody>
      </p:sp>
    </p:spTree>
    <p:extLst>
      <p:ext uri="{BB962C8B-B14F-4D97-AF65-F5344CB8AC3E}">
        <p14:creationId xmlns:p14="http://schemas.microsoft.com/office/powerpoint/2010/main" val="290779232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ABAQUS CAE Scripts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a:t>
            </a:fld>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1546" r="23628" b="10140"/>
          <a:stretch/>
        </p:blipFill>
        <p:spPr>
          <a:xfrm>
            <a:off x="465530" y="1140643"/>
            <a:ext cx="4886635" cy="2894029"/>
          </a:xfrm>
          <a:prstGeom prst="rect">
            <a:avLst/>
          </a:prstGeom>
        </p:spPr>
      </p:pic>
      <p:sp>
        <p:nvSpPr>
          <p:cNvPr id="9" name="Rectangular Callout 8"/>
          <p:cNvSpPr/>
          <p:nvPr/>
        </p:nvSpPr>
        <p:spPr>
          <a:xfrm>
            <a:off x="1507616" y="3756659"/>
            <a:ext cx="3691729" cy="419367"/>
          </a:xfrm>
          <a:prstGeom prst="wedgeRectCallout">
            <a:avLst>
              <a:gd name="adj1" fmla="val -8109"/>
              <a:gd name="adj2" fmla="val -25621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3D71"/>
                </a:solidFill>
              </a:rPr>
              <a:t>Surfaces without intersection with symmetry plane pointed at it’s the first node</a:t>
            </a:r>
            <a:endParaRPr lang="ru-RU" sz="1400" dirty="0" smtClean="0">
              <a:solidFill>
                <a:srgbClr val="003D71"/>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393" y="723208"/>
            <a:ext cx="2731680" cy="142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ular Callout 10"/>
          <p:cNvSpPr/>
          <p:nvPr/>
        </p:nvSpPr>
        <p:spPr>
          <a:xfrm>
            <a:off x="6092393" y="2180282"/>
            <a:ext cx="2731680" cy="560067"/>
          </a:xfrm>
          <a:prstGeom prst="wedgeRectCallout">
            <a:avLst>
              <a:gd name="adj1" fmla="val 22421"/>
              <a:gd name="adj2" fmla="val 69362"/>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3D71"/>
                </a:solidFill>
              </a:rPr>
              <a:t>Tool is creating a text file with the following output</a:t>
            </a:r>
            <a:endParaRPr lang="ru-RU" sz="1400" dirty="0" smtClean="0">
              <a:solidFill>
                <a:srgbClr val="003D71"/>
              </a:solidFill>
            </a:endParaRPr>
          </a:p>
        </p:txBody>
      </p:sp>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4537" t="15861" r="51019" b="50695"/>
          <a:stretch/>
        </p:blipFill>
        <p:spPr bwMode="auto">
          <a:xfrm>
            <a:off x="6092393" y="2911526"/>
            <a:ext cx="2510742" cy="13374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358677" y="4317381"/>
            <a:ext cx="7586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Surface’s annotation arrow is pointing the middle of surface at symmetry plane</a:t>
            </a:r>
          </a:p>
        </p:txBody>
      </p:sp>
      <p:sp>
        <p:nvSpPr>
          <p:cNvPr id="15" name="TextBox 14"/>
          <p:cNvSpPr txBox="1"/>
          <p:nvPr/>
        </p:nvSpPr>
        <p:spPr>
          <a:xfrm>
            <a:off x="197943" y="695979"/>
            <a:ext cx="3514106" cy="36933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Tool #1. Surface annotation example</a:t>
            </a:r>
          </a:p>
        </p:txBody>
      </p:sp>
    </p:spTree>
    <p:extLst>
      <p:ext uri="{BB962C8B-B14F-4D97-AF65-F5344CB8AC3E}">
        <p14:creationId xmlns:p14="http://schemas.microsoft.com/office/powerpoint/2010/main" val="29985026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load </a:t>
            </a:r>
            <a:r>
              <a:rPr lang="en-US" dirty="0" err="1" smtClean="0"/>
              <a:t>vtm</a:t>
            </a:r>
            <a:r>
              <a:rPr lang="en-US" dirty="0" smtClean="0"/>
              <a:t> in </a:t>
            </a:r>
            <a:r>
              <a:rPr lang="en-US" dirty="0" err="1" smtClean="0"/>
              <a:t>Paraview</a:t>
            </a:r>
            <a:r>
              <a:rPr lang="en-US" dirty="0" smtClean="0"/>
              <a:t> with annotations</a:t>
            </a:r>
            <a:endParaRPr lang="en-US" dirty="0"/>
          </a:p>
        </p:txBody>
      </p:sp>
      <p:sp>
        <p:nvSpPr>
          <p:cNvPr id="3" name="Text Placeholder 2"/>
          <p:cNvSpPr>
            <a:spLocks noGrp="1"/>
          </p:cNvSpPr>
          <p:nvPr>
            <p:ph type="body" sz="quarter" idx="10"/>
          </p:nvPr>
        </p:nvSpPr>
        <p:spPr>
          <a:xfrm>
            <a:off x="197944" y="734464"/>
            <a:ext cx="3461878" cy="3660659"/>
          </a:xfrm>
        </p:spPr>
        <p:txBody>
          <a:bodyPr/>
          <a:lstStyle/>
          <a:p>
            <a:pPr marL="0" indent="0">
              <a:buNone/>
            </a:pPr>
            <a:r>
              <a:rPr lang="en-US" dirty="0" err="1" smtClean="0"/>
              <a:t>Paraview</a:t>
            </a:r>
            <a:r>
              <a:rPr lang="en-US" dirty="0" smtClean="0"/>
              <a:t> server should be run to get access to full data of objects</a:t>
            </a:r>
          </a:p>
          <a:p>
            <a:r>
              <a:rPr lang="en-US" dirty="0"/>
              <a:t>R</a:t>
            </a:r>
            <a:r>
              <a:rPr lang="en-US" dirty="0" smtClean="0"/>
              <a:t>un \bin\pvserver.exe</a:t>
            </a:r>
          </a:p>
          <a:p>
            <a:r>
              <a:rPr lang="en-US" dirty="0" smtClean="0"/>
              <a:t>Open </a:t>
            </a:r>
            <a:r>
              <a:rPr lang="en-US" dirty="0" err="1" smtClean="0"/>
              <a:t>Paraview</a:t>
            </a:r>
            <a:endParaRPr lang="en-US" dirty="0" smtClean="0"/>
          </a:p>
          <a:p>
            <a:r>
              <a:rPr lang="en-US" dirty="0" smtClean="0"/>
              <a:t>Click </a:t>
            </a:r>
            <a:r>
              <a:rPr lang="en-US" b="1" i="1" dirty="0" smtClean="0"/>
              <a:t>File\Connect… </a:t>
            </a:r>
          </a:p>
          <a:p>
            <a:r>
              <a:rPr lang="en-US" dirty="0" smtClean="0"/>
              <a:t>Add Server (take hostname from the </a:t>
            </a:r>
            <a:r>
              <a:rPr lang="en-US" dirty="0" err="1" smtClean="0"/>
              <a:t>pvserver</a:t>
            </a:r>
            <a:r>
              <a:rPr lang="en-US" dirty="0" smtClean="0"/>
              <a:t> window) if It’s necessary. And Connect  </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40</a:t>
            </a:fld>
            <a:endParaRPr lang="en-US" dirty="0"/>
          </a:p>
        </p:txBody>
      </p:sp>
      <p:pic>
        <p:nvPicPr>
          <p:cNvPr id="5" name="Picture 4"/>
          <p:cNvPicPr>
            <a:picLocks noChangeAspect="1"/>
          </p:cNvPicPr>
          <p:nvPr/>
        </p:nvPicPr>
        <p:blipFill>
          <a:blip r:embed="rId2"/>
          <a:stretch>
            <a:fillRect/>
          </a:stretch>
        </p:blipFill>
        <p:spPr>
          <a:xfrm>
            <a:off x="3659822" y="1733286"/>
            <a:ext cx="1320746" cy="2601620"/>
          </a:xfrm>
          <a:prstGeom prst="rect">
            <a:avLst/>
          </a:prstGeom>
        </p:spPr>
      </p:pic>
      <p:pic>
        <p:nvPicPr>
          <p:cNvPr id="6" name="Picture 5"/>
          <p:cNvPicPr>
            <a:picLocks noChangeAspect="1"/>
          </p:cNvPicPr>
          <p:nvPr/>
        </p:nvPicPr>
        <p:blipFill>
          <a:blip r:embed="rId3"/>
          <a:stretch>
            <a:fillRect/>
          </a:stretch>
        </p:blipFill>
        <p:spPr>
          <a:xfrm>
            <a:off x="5174853" y="2362150"/>
            <a:ext cx="3604204" cy="1972756"/>
          </a:xfrm>
          <a:prstGeom prst="rect">
            <a:avLst/>
          </a:prstGeom>
        </p:spPr>
      </p:pic>
      <p:pic>
        <p:nvPicPr>
          <p:cNvPr id="7" name="Picture 6"/>
          <p:cNvPicPr>
            <a:picLocks noChangeAspect="1"/>
          </p:cNvPicPr>
          <p:nvPr/>
        </p:nvPicPr>
        <p:blipFill>
          <a:blip r:embed="rId4"/>
          <a:stretch>
            <a:fillRect/>
          </a:stretch>
        </p:blipFill>
        <p:spPr>
          <a:xfrm>
            <a:off x="5174853" y="1406237"/>
            <a:ext cx="3746140" cy="869751"/>
          </a:xfrm>
          <a:prstGeom prst="rect">
            <a:avLst/>
          </a:prstGeom>
        </p:spPr>
      </p:pic>
      <p:sp>
        <p:nvSpPr>
          <p:cNvPr id="8" name="Left Arrow 7"/>
          <p:cNvSpPr/>
          <p:nvPr/>
        </p:nvSpPr>
        <p:spPr>
          <a:xfrm rot="18886423">
            <a:off x="7986889" y="3758902"/>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45424677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60" t="15498" r="8013" b="43265"/>
          <a:stretch/>
        </p:blipFill>
        <p:spPr>
          <a:xfrm>
            <a:off x="146050" y="1538635"/>
            <a:ext cx="7277100" cy="1905000"/>
          </a:xfrm>
          <a:prstGeom prst="rect">
            <a:avLst/>
          </a:prstGeom>
        </p:spPr>
      </p:pic>
      <p:sp>
        <p:nvSpPr>
          <p:cNvPr id="2" name="Title 1"/>
          <p:cNvSpPr>
            <a:spLocks noGrp="1"/>
          </p:cNvSpPr>
          <p:nvPr>
            <p:ph type="title"/>
          </p:nvPr>
        </p:nvSpPr>
        <p:spPr/>
        <p:txBody>
          <a:bodyPr/>
          <a:lstStyle/>
          <a:p>
            <a:r>
              <a:rPr lang="en-US" dirty="0" smtClean="0"/>
              <a:t>Edit the script</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41</a:t>
            </a:fld>
            <a:endParaRPr lang="en-US" dirty="0"/>
          </a:p>
        </p:txBody>
      </p:sp>
      <p:sp>
        <p:nvSpPr>
          <p:cNvPr id="6" name="Rectangle 5"/>
          <p:cNvSpPr/>
          <p:nvPr/>
        </p:nvSpPr>
        <p:spPr>
          <a:xfrm>
            <a:off x="733122" y="1754035"/>
            <a:ext cx="2880028" cy="408712"/>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Rectangle 7"/>
          <p:cNvSpPr/>
          <p:nvPr/>
        </p:nvSpPr>
        <p:spPr>
          <a:xfrm>
            <a:off x="733120" y="2168949"/>
            <a:ext cx="6582079" cy="1114001"/>
          </a:xfrm>
          <a:prstGeom prst="rect">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Line Callout 1 8"/>
          <p:cNvSpPr/>
          <p:nvPr/>
        </p:nvSpPr>
        <p:spPr>
          <a:xfrm>
            <a:off x="2585545" y="783769"/>
            <a:ext cx="1245476" cy="612648"/>
          </a:xfrm>
          <a:prstGeom prst="borderCallout1">
            <a:avLst>
              <a:gd name="adj1" fmla="val 99811"/>
              <a:gd name="adj2" fmla="val 48509"/>
              <a:gd name="adj3" fmla="val 154960"/>
              <a:gd name="adj4" fmla="val -32801"/>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Path and files names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Line Callout 1 9"/>
          <p:cNvSpPr/>
          <p:nvPr/>
        </p:nvSpPr>
        <p:spPr>
          <a:xfrm>
            <a:off x="4408377" y="1040737"/>
            <a:ext cx="1245476" cy="612648"/>
          </a:xfrm>
          <a:prstGeom prst="borderCallout1">
            <a:avLst>
              <a:gd name="adj1" fmla="val 99811"/>
              <a:gd name="adj2" fmla="val 48509"/>
              <a:gd name="adj3" fmla="val 185840"/>
              <a:gd name="adj4" fmla="val 34920"/>
            </a:avLst>
          </a:prstGeom>
          <a:solidFill>
            <a:srgbClr val="1199DD"/>
          </a:solidFill>
          <a:ln w="25400" cap="flat">
            <a:solidFill>
              <a:srgbClr val="FF0000"/>
            </a:solidFill>
            <a:prstDash val="solid"/>
            <a:round/>
            <a:tailEnd type="triangle" w="med"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smtClean="0"/>
              <a:t>Settings for visualization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9998538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58187" y="603250"/>
            <a:ext cx="4416015" cy="3860800"/>
          </a:xfrm>
          <a:prstGeom prst="rect">
            <a:avLst/>
          </a:prstGeom>
        </p:spPr>
      </p:pic>
      <p:sp>
        <p:nvSpPr>
          <p:cNvPr id="2" name="Title 1"/>
          <p:cNvSpPr>
            <a:spLocks noGrp="1"/>
          </p:cNvSpPr>
          <p:nvPr>
            <p:ph type="title"/>
          </p:nvPr>
        </p:nvSpPr>
        <p:spPr/>
        <p:txBody>
          <a:bodyPr/>
          <a:lstStyle/>
          <a:p>
            <a:r>
              <a:rPr lang="en-US" dirty="0" smtClean="0"/>
              <a:t>Run the </a:t>
            </a:r>
            <a:r>
              <a:rPr lang="en-US" dirty="0"/>
              <a:t>s</a:t>
            </a:r>
            <a:r>
              <a:rPr lang="en-US" dirty="0" smtClean="0"/>
              <a:t>cript</a:t>
            </a:r>
            <a:endParaRPr lang="en-US" dirty="0"/>
          </a:p>
        </p:txBody>
      </p:sp>
      <p:sp>
        <p:nvSpPr>
          <p:cNvPr id="3" name="Text Placeholder 2"/>
          <p:cNvSpPr>
            <a:spLocks noGrp="1"/>
          </p:cNvSpPr>
          <p:nvPr>
            <p:ph type="body" sz="quarter" idx="10"/>
          </p:nvPr>
        </p:nvSpPr>
        <p:spPr>
          <a:xfrm>
            <a:off x="4636962" y="603250"/>
            <a:ext cx="4323787" cy="3660659"/>
          </a:xfrm>
        </p:spPr>
        <p:txBody>
          <a:bodyPr/>
          <a:lstStyle/>
          <a:p>
            <a:r>
              <a:rPr lang="en-US" dirty="0" smtClean="0"/>
              <a:t>Press </a:t>
            </a:r>
            <a:r>
              <a:rPr lang="en-US" b="1" dirty="0" smtClean="0"/>
              <a:t>Python Shell</a:t>
            </a:r>
          </a:p>
          <a:p>
            <a:r>
              <a:rPr lang="en-US" dirty="0" smtClean="0"/>
              <a:t>Press </a:t>
            </a:r>
            <a:r>
              <a:rPr lang="en-US" b="1" dirty="0" smtClean="0"/>
              <a:t>Run Script</a:t>
            </a:r>
          </a:p>
          <a:p>
            <a:r>
              <a:rPr lang="en-US" dirty="0" smtClean="0"/>
              <a:t>Select the script</a:t>
            </a:r>
          </a:p>
          <a:p>
            <a:r>
              <a:rPr lang="en-US" dirty="0" smtClean="0"/>
              <a:t>Press </a:t>
            </a:r>
            <a:r>
              <a:rPr lang="en-US" b="1" dirty="0" smtClean="0"/>
              <a:t>OK</a:t>
            </a:r>
          </a:p>
          <a:p>
            <a:r>
              <a:rPr lang="en-US" dirty="0" smtClean="0"/>
              <a:t>Press </a:t>
            </a:r>
            <a:r>
              <a:rPr lang="en-US" b="1" dirty="0" smtClean="0"/>
              <a:t>OK</a:t>
            </a:r>
            <a:r>
              <a:rPr lang="en-US" dirty="0" smtClean="0"/>
              <a:t> on message window</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42</a:t>
            </a:fld>
            <a:endParaRPr lang="en-US" dirty="0"/>
          </a:p>
        </p:txBody>
      </p:sp>
      <p:sp>
        <p:nvSpPr>
          <p:cNvPr id="6" name="Left Arrow 5"/>
          <p:cNvSpPr/>
          <p:nvPr/>
        </p:nvSpPr>
        <p:spPr>
          <a:xfrm rot="18886423">
            <a:off x="3380233" y="3879169"/>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Left Arrow 7"/>
          <p:cNvSpPr/>
          <p:nvPr/>
        </p:nvSpPr>
        <p:spPr>
          <a:xfrm rot="2734729">
            <a:off x="1768957" y="1895862"/>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Left Arrow 8"/>
          <p:cNvSpPr/>
          <p:nvPr/>
        </p:nvSpPr>
        <p:spPr>
          <a:xfrm rot="18886423">
            <a:off x="3916144" y="2727609"/>
            <a:ext cx="580677" cy="290343"/>
          </a:xfrm>
          <a:prstGeom prst="lef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6862010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Paraview</a:t>
            </a:r>
            <a:endParaRPr lang="en-US" dirty="0"/>
          </a:p>
        </p:txBody>
      </p:sp>
      <p:sp>
        <p:nvSpPr>
          <p:cNvPr id="3" name="Text Placeholder 2"/>
          <p:cNvSpPr>
            <a:spLocks noGrp="1"/>
          </p:cNvSpPr>
          <p:nvPr>
            <p:ph type="body" sz="quarter" idx="10"/>
          </p:nvPr>
        </p:nvSpPr>
        <p:spPr>
          <a:xfrm>
            <a:off x="4331793" y="734464"/>
            <a:ext cx="4634407" cy="935586"/>
          </a:xfrm>
        </p:spPr>
        <p:txBody>
          <a:bodyPr/>
          <a:lstStyle/>
          <a:p>
            <a:pPr marL="0" indent="0">
              <a:buNone/>
            </a:pPr>
            <a:r>
              <a:rPr lang="en-US" b="1" dirty="0" err="1" smtClean="0"/>
              <a:t>Paraview</a:t>
            </a:r>
            <a:r>
              <a:rPr lang="en-US" b="1" dirty="0"/>
              <a:t> </a:t>
            </a:r>
            <a:r>
              <a:rPr lang="en-US" b="1" dirty="0" smtClean="0"/>
              <a:t>can visualize through </a:t>
            </a:r>
            <a:r>
              <a:rPr lang="en-US" b="1" dirty="0" err="1" smtClean="0"/>
              <a:t>vtm</a:t>
            </a:r>
            <a:r>
              <a:rPr lang="en-US" b="1" dirty="0" smtClean="0"/>
              <a:t>:</a:t>
            </a:r>
          </a:p>
          <a:p>
            <a:r>
              <a:rPr lang="en-US" dirty="0" smtClean="0"/>
              <a:t>Named Selections</a:t>
            </a:r>
          </a:p>
          <a:p>
            <a:r>
              <a:rPr lang="en-US" dirty="0" smtClean="0"/>
              <a:t>Values for temperature, pressure, HTC</a:t>
            </a:r>
          </a:p>
        </p:txBody>
      </p:sp>
      <p:sp>
        <p:nvSpPr>
          <p:cNvPr id="4" name="Slide Number Placeholder 3"/>
          <p:cNvSpPr>
            <a:spLocks noGrp="1"/>
          </p:cNvSpPr>
          <p:nvPr>
            <p:ph type="sldNum" sz="quarter" idx="2"/>
          </p:nvPr>
        </p:nvSpPr>
        <p:spPr/>
        <p:txBody>
          <a:bodyPr/>
          <a:lstStyle/>
          <a:p>
            <a:fld id="{86CB4B4D-7CA3-9044-876B-883B54F8677D}" type="slidenum">
              <a:rPr lang="en-US" smtClean="0"/>
              <a:pPr/>
              <a:t>43</a:t>
            </a:fld>
            <a:endParaRPr lang="en-US" dirty="0"/>
          </a:p>
        </p:txBody>
      </p:sp>
      <p:pic>
        <p:nvPicPr>
          <p:cNvPr id="5" name="Picture 4"/>
          <p:cNvPicPr>
            <a:picLocks noChangeAspect="1"/>
          </p:cNvPicPr>
          <p:nvPr/>
        </p:nvPicPr>
        <p:blipFill>
          <a:blip r:embed="rId2"/>
          <a:stretch>
            <a:fillRect/>
          </a:stretch>
        </p:blipFill>
        <p:spPr>
          <a:xfrm>
            <a:off x="197943" y="734464"/>
            <a:ext cx="4088643" cy="3692822"/>
          </a:xfrm>
          <a:prstGeom prst="rect">
            <a:avLst/>
          </a:prstGeom>
        </p:spPr>
      </p:pic>
      <p:pic>
        <p:nvPicPr>
          <p:cNvPr id="7" name="Picture 6"/>
          <p:cNvPicPr>
            <a:picLocks noChangeAspect="1"/>
          </p:cNvPicPr>
          <p:nvPr/>
        </p:nvPicPr>
        <p:blipFill rotWithShape="1">
          <a:blip r:embed="rId3"/>
          <a:srcRect l="-37" t="14239" r="58888" b="28477"/>
          <a:stretch/>
        </p:blipFill>
        <p:spPr>
          <a:xfrm>
            <a:off x="4897431" y="1765710"/>
            <a:ext cx="3503130" cy="2661576"/>
          </a:xfrm>
          <a:prstGeom prst="rect">
            <a:avLst/>
          </a:prstGeom>
        </p:spPr>
      </p:pic>
    </p:spTree>
    <p:extLst>
      <p:ext uri="{BB962C8B-B14F-4D97-AF65-F5344CB8AC3E}">
        <p14:creationId xmlns:p14="http://schemas.microsoft.com/office/powerpoint/2010/main" val="117700663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 settings</a:t>
            </a:r>
            <a:endParaRPr lang="en-US" dirty="0"/>
          </a:p>
        </p:txBody>
      </p:sp>
      <p:sp>
        <p:nvSpPr>
          <p:cNvPr id="3" name="Text Placeholder 2"/>
          <p:cNvSpPr>
            <a:spLocks noGrp="1"/>
          </p:cNvSpPr>
          <p:nvPr>
            <p:ph type="body" sz="quarter" idx="10"/>
          </p:nvPr>
        </p:nvSpPr>
        <p:spPr>
          <a:xfrm>
            <a:off x="2637217" y="668354"/>
            <a:ext cx="4634407" cy="4086777"/>
          </a:xfrm>
        </p:spPr>
        <p:txBody>
          <a:bodyPr/>
          <a:lstStyle/>
          <a:p>
            <a:pPr marL="0" indent="0">
              <a:buNone/>
            </a:pPr>
            <a:r>
              <a:rPr lang="en-US" b="1" dirty="0" smtClean="0"/>
              <a:t>The following properties can be edited:</a:t>
            </a:r>
          </a:p>
          <a:p>
            <a:r>
              <a:rPr lang="en-US" dirty="0" smtClean="0"/>
              <a:t>Text</a:t>
            </a:r>
          </a:p>
          <a:p>
            <a:r>
              <a:rPr lang="en-US" dirty="0" smtClean="0"/>
              <a:t>Font properties</a:t>
            </a:r>
          </a:p>
          <a:p>
            <a:r>
              <a:rPr lang="en-US" dirty="0" smtClean="0"/>
              <a:t>Coordinates of a line tip (Base Position)</a:t>
            </a:r>
          </a:p>
          <a:p>
            <a:r>
              <a:rPr lang="en-US" dirty="0" smtClean="0"/>
              <a:t>Coordinates of text (Top Position)</a:t>
            </a:r>
          </a:p>
          <a:p>
            <a:endParaRPr lang="en-US" dirty="0" smtClean="0"/>
          </a:p>
          <a:p>
            <a:endParaRPr lang="en-US" dirty="0" smtClean="0"/>
          </a:p>
        </p:txBody>
      </p:sp>
      <p:sp>
        <p:nvSpPr>
          <p:cNvPr id="4" name="Slide Number Placeholder 3"/>
          <p:cNvSpPr>
            <a:spLocks noGrp="1"/>
          </p:cNvSpPr>
          <p:nvPr>
            <p:ph type="sldNum" sz="quarter" idx="2"/>
          </p:nvPr>
        </p:nvSpPr>
        <p:spPr/>
        <p:txBody>
          <a:bodyPr/>
          <a:lstStyle/>
          <a:p>
            <a:fld id="{86CB4B4D-7CA3-9044-876B-883B54F8677D}" type="slidenum">
              <a:rPr lang="en-US" smtClean="0"/>
              <a:pPr/>
              <a:t>44</a:t>
            </a:fld>
            <a:endParaRPr lang="en-US" dirty="0"/>
          </a:p>
        </p:txBody>
      </p:sp>
      <p:pic>
        <p:nvPicPr>
          <p:cNvPr id="6" name="Picture 5"/>
          <p:cNvPicPr>
            <a:picLocks noChangeAspect="1"/>
          </p:cNvPicPr>
          <p:nvPr/>
        </p:nvPicPr>
        <p:blipFill>
          <a:blip r:embed="rId2"/>
          <a:stretch>
            <a:fillRect/>
          </a:stretch>
        </p:blipFill>
        <p:spPr>
          <a:xfrm>
            <a:off x="290112" y="663733"/>
            <a:ext cx="2151084" cy="4091399"/>
          </a:xfrm>
          <a:prstGeom prst="rect">
            <a:avLst/>
          </a:prstGeom>
        </p:spPr>
      </p:pic>
    </p:spTree>
    <p:extLst>
      <p:ext uri="{BB962C8B-B14F-4D97-AF65-F5344CB8AC3E}">
        <p14:creationId xmlns:p14="http://schemas.microsoft.com/office/powerpoint/2010/main" val="337855777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ParaView</a:t>
            </a:r>
            <a:r>
              <a:rPr lang="en-US" dirty="0" smtClean="0"/>
              <a:t> through </a:t>
            </a:r>
            <a:r>
              <a:rPr lang="en-US" dirty="0" err="1" smtClean="0"/>
              <a:t>vtm</a:t>
            </a:r>
            <a:r>
              <a:rPr lang="en-US" dirty="0" smtClean="0"/>
              <a:t>-file</a:t>
            </a:r>
            <a:endParaRPr lang="en-US" dirty="0"/>
          </a:p>
        </p:txBody>
      </p:sp>
    </p:spTree>
    <p:extLst>
      <p:ext uri="{BB962C8B-B14F-4D97-AF65-F5344CB8AC3E}">
        <p14:creationId xmlns:p14="http://schemas.microsoft.com/office/powerpoint/2010/main" val="219014947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steps of preparation</a:t>
            </a:r>
            <a:endParaRPr lang="en-US" dirty="0"/>
          </a:p>
        </p:txBody>
      </p:sp>
      <p:sp>
        <p:nvSpPr>
          <p:cNvPr id="3" name="Text Placeholder 2"/>
          <p:cNvSpPr>
            <a:spLocks noGrp="1"/>
          </p:cNvSpPr>
          <p:nvPr>
            <p:ph type="body" sz="quarter" idx="10"/>
          </p:nvPr>
        </p:nvSpPr>
        <p:spPr>
          <a:xfrm>
            <a:off x="3661983" y="662184"/>
            <a:ext cx="5259009" cy="565726"/>
          </a:xfrm>
        </p:spPr>
        <p:txBody>
          <a:bodyPr/>
          <a:lstStyle/>
          <a:p>
            <a:pPr marL="0" indent="0">
              <a:buNone/>
            </a:pPr>
            <a:r>
              <a:rPr lang="en-US" dirty="0" smtClean="0"/>
              <a:t>Copy </a:t>
            </a:r>
            <a:r>
              <a:rPr lang="en-US" b="1" i="1" dirty="0" smtClean="0"/>
              <a:t>DrawAnnot.py</a:t>
            </a:r>
            <a:r>
              <a:rPr lang="en-US" dirty="0" smtClean="0"/>
              <a:t> (a file drawing annotations) </a:t>
            </a:r>
            <a:r>
              <a:rPr lang="en-US" dirty="0" smtClean="0"/>
              <a:t>in the </a:t>
            </a:r>
            <a:r>
              <a:rPr lang="en-US" dirty="0" err="1" smtClean="0"/>
              <a:t>Paraview</a:t>
            </a:r>
            <a:r>
              <a:rPr lang="en-US" dirty="0" smtClean="0"/>
              <a:t> library folder</a:t>
            </a:r>
            <a:r>
              <a:rPr lang="en-US" dirty="0" smtClean="0"/>
              <a:t> to make a procedure being visible</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46</a:t>
            </a:fld>
            <a:endParaRPr lang="en-US" dirty="0"/>
          </a:p>
        </p:txBody>
      </p:sp>
      <p:pic>
        <p:nvPicPr>
          <p:cNvPr id="9" name="Picture 8"/>
          <p:cNvPicPr>
            <a:picLocks noChangeAspect="1"/>
          </p:cNvPicPr>
          <p:nvPr/>
        </p:nvPicPr>
        <p:blipFill rotWithShape="1">
          <a:blip r:embed="rId2"/>
          <a:srcRect l="11666" t="15826" r="33961" b="19534"/>
          <a:stretch/>
        </p:blipFill>
        <p:spPr>
          <a:xfrm>
            <a:off x="197943" y="662183"/>
            <a:ext cx="3200987" cy="4034015"/>
          </a:xfrm>
          <a:prstGeom prst="rect">
            <a:avLst/>
          </a:prstGeom>
        </p:spPr>
      </p:pic>
      <p:pic>
        <p:nvPicPr>
          <p:cNvPr id="10" name="Picture 9"/>
          <p:cNvPicPr>
            <a:picLocks noChangeAspect="1"/>
          </p:cNvPicPr>
          <p:nvPr/>
        </p:nvPicPr>
        <p:blipFill rotWithShape="1">
          <a:blip r:embed="rId3"/>
          <a:srcRect l="1" t="8114" r="384" b="41572"/>
          <a:stretch/>
        </p:blipFill>
        <p:spPr>
          <a:xfrm>
            <a:off x="3896691" y="1227910"/>
            <a:ext cx="5097087" cy="3122021"/>
          </a:xfrm>
          <a:prstGeom prst="rect">
            <a:avLst/>
          </a:prstGeom>
        </p:spPr>
      </p:pic>
    </p:spTree>
    <p:extLst>
      <p:ext uri="{BB962C8B-B14F-4D97-AF65-F5344CB8AC3E}">
        <p14:creationId xmlns:p14="http://schemas.microsoft.com/office/powerpoint/2010/main" val="6948363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3635" y="1287358"/>
            <a:ext cx="3904501" cy="681142"/>
          </a:xfrm>
          <a:prstGeom prst="rect">
            <a:avLst/>
          </a:prstGeom>
        </p:spPr>
        <p:txBody>
          <a:bodyPr/>
          <a:lstStyle/>
          <a:p>
            <a:r>
              <a:rPr lang="en-US" dirty="0" smtClean="0"/>
              <a:t>Thank you</a:t>
            </a:r>
            <a:endParaRPr lang="en-US" dirty="0"/>
          </a:p>
        </p:txBody>
      </p:sp>
    </p:spTree>
    <p:extLst>
      <p:ext uri="{BB962C8B-B14F-4D97-AF65-F5344CB8AC3E}">
        <p14:creationId xmlns:p14="http://schemas.microsoft.com/office/powerpoint/2010/main" val="342132162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for PNG</a:t>
            </a:r>
            <a:endParaRPr lang="en-US" dirty="0"/>
          </a:p>
        </p:txBody>
      </p:sp>
      <p:sp>
        <p:nvSpPr>
          <p:cNvPr id="3" name="Text Placeholder 2"/>
          <p:cNvSpPr>
            <a:spLocks noGrp="1"/>
          </p:cNvSpPr>
          <p:nvPr>
            <p:ph type="body" sz="quarter" idx="10"/>
          </p:nvPr>
        </p:nvSpPr>
        <p:spPr/>
        <p:txBody>
          <a:bodyPr/>
          <a:lstStyle/>
          <a:p>
            <a:r>
              <a:rPr lang="en-US" dirty="0" smtClean="0"/>
              <a:t>C++</a:t>
            </a:r>
          </a:p>
          <a:p>
            <a:pPr lvl="1"/>
            <a:r>
              <a:rPr lang="en-US" dirty="0" err="1" smtClean="0"/>
              <a:t>PNGwriter</a:t>
            </a:r>
            <a:r>
              <a:rPr lang="en-US" dirty="0" smtClean="0"/>
              <a:t> - </a:t>
            </a:r>
            <a:r>
              <a:rPr lang="en-US" dirty="0" smtClean="0">
                <a:hlinkClick r:id="rId2"/>
              </a:rPr>
              <a:t>https</a:t>
            </a:r>
            <a:r>
              <a:rPr lang="en-US" dirty="0">
                <a:hlinkClick r:id="rId2"/>
              </a:rPr>
              <a:t>://</a:t>
            </a:r>
            <a:r>
              <a:rPr lang="en-US" dirty="0" smtClean="0">
                <a:hlinkClick r:id="rId2"/>
              </a:rPr>
              <a:t>github.com/pngwriter/pngwriter/tree/master/pngs</a:t>
            </a:r>
            <a:endParaRPr lang="en-US" dirty="0" smtClean="0"/>
          </a:p>
          <a:p>
            <a:pPr lvl="1"/>
            <a:r>
              <a:rPr lang="en-US" dirty="0" err="1" smtClean="0"/>
              <a:t>LibPNG</a:t>
            </a:r>
            <a:r>
              <a:rPr lang="en-US" dirty="0" smtClean="0"/>
              <a:t> - </a:t>
            </a:r>
            <a:r>
              <a:rPr lang="en-US" dirty="0">
                <a:hlinkClick r:id="rId3"/>
              </a:rPr>
              <a:t>http://</a:t>
            </a:r>
            <a:r>
              <a:rPr lang="en-US" dirty="0" smtClean="0">
                <a:hlinkClick r:id="rId3"/>
              </a:rPr>
              <a:t>www.libpng.org/pub/png/libpng.html</a:t>
            </a:r>
            <a:endParaRPr lang="en-US" dirty="0" smtClean="0"/>
          </a:p>
          <a:p>
            <a:r>
              <a:rPr lang="en-US" dirty="0" smtClean="0"/>
              <a:t>Python</a:t>
            </a:r>
          </a:p>
          <a:p>
            <a:pPr lvl="1"/>
            <a:r>
              <a:rPr lang="en-US" dirty="0" smtClean="0"/>
              <a:t>Pillow </a:t>
            </a:r>
            <a:r>
              <a:rPr lang="en-US" dirty="0">
                <a:hlinkClick r:id="rId4"/>
              </a:rPr>
              <a:t>https://pillow.readthedocs.io/en/stable/index.html</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48</a:t>
            </a:fld>
            <a:endParaRPr lang="en-US" dirty="0"/>
          </a:p>
        </p:txBody>
      </p:sp>
    </p:spTree>
    <p:extLst>
      <p:ext uri="{BB962C8B-B14F-4D97-AF65-F5344CB8AC3E}">
        <p14:creationId xmlns:p14="http://schemas.microsoft.com/office/powerpoint/2010/main" val="110622934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pyCGNS</a:t>
            </a:r>
            <a:endParaRPr lang="en-US" dirty="0"/>
          </a:p>
        </p:txBody>
      </p:sp>
      <p:sp>
        <p:nvSpPr>
          <p:cNvPr id="3" name="Text Placeholder 2"/>
          <p:cNvSpPr>
            <a:spLocks noGrp="1"/>
          </p:cNvSpPr>
          <p:nvPr>
            <p:ph type="body" sz="quarter" idx="10"/>
          </p:nvPr>
        </p:nvSpPr>
        <p:spPr>
          <a:xfrm>
            <a:off x="197943" y="734464"/>
            <a:ext cx="8723050" cy="3660659"/>
          </a:xfrm>
        </p:spPr>
        <p:txBody>
          <a:bodyPr/>
          <a:lstStyle/>
          <a:p>
            <a:r>
              <a:rPr lang="en-US" dirty="0"/>
              <a:t>CFD General Notation </a:t>
            </a:r>
            <a:r>
              <a:rPr lang="en-US" dirty="0" smtClean="0"/>
              <a:t>System: https</a:t>
            </a:r>
            <a:r>
              <a:rPr lang="en-US" dirty="0"/>
              <a:t>://cgns.github.io</a:t>
            </a:r>
            <a:r>
              <a:rPr lang="en-US" dirty="0" smtClean="0"/>
              <a:t>/</a:t>
            </a:r>
          </a:p>
          <a:p>
            <a:r>
              <a:rPr lang="en-US" dirty="0" err="1" smtClean="0"/>
              <a:t>pyCGNS</a:t>
            </a:r>
            <a:r>
              <a:rPr lang="en-US" dirty="0" smtClean="0"/>
              <a:t> (PAT, NAV, VAL, APP): </a:t>
            </a:r>
            <a:r>
              <a:rPr lang="en-US" dirty="0"/>
              <a:t>https://github.com/pyCGNS/pyCGNS</a:t>
            </a:r>
            <a:endParaRPr lang="en-US" dirty="0" smtClean="0"/>
          </a:p>
          <a:p>
            <a:r>
              <a:rPr lang="en-US" dirty="0" smtClean="0"/>
              <a:t>Python package:</a:t>
            </a:r>
          </a:p>
          <a:p>
            <a:pPr marL="0" indent="0">
              <a:buNone/>
            </a:pPr>
            <a:r>
              <a:rPr lang="en-US" i="1" dirty="0"/>
              <a:t>	import sys</a:t>
            </a:r>
          </a:p>
          <a:p>
            <a:pPr marL="0" indent="0">
              <a:buNone/>
            </a:pPr>
            <a:r>
              <a:rPr lang="en-US" i="1" dirty="0"/>
              <a:t>	</a:t>
            </a:r>
            <a:r>
              <a:rPr lang="en-US" i="1" dirty="0" err="1"/>
              <a:t>sys.path.append</a:t>
            </a:r>
            <a:r>
              <a:rPr lang="en-US" i="1" dirty="0" smtClean="0"/>
              <a:t>(‘D:\\</a:t>
            </a:r>
            <a:r>
              <a:rPr lang="en-US" i="1" dirty="0" err="1" smtClean="0"/>
              <a:t>pyCGNS</a:t>
            </a:r>
            <a:r>
              <a:rPr lang="en-US" i="1" dirty="0" smtClean="0"/>
              <a:t>')</a:t>
            </a:r>
            <a:endParaRPr lang="en-US" i="1" dirty="0"/>
          </a:p>
          <a:p>
            <a:pPr marL="0" indent="0">
              <a:buNone/>
            </a:pPr>
            <a:r>
              <a:rPr lang="en-US" dirty="0" smtClean="0"/>
              <a:t> </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49</a:t>
            </a:fld>
            <a:endParaRPr lang="en-US" dirty="0"/>
          </a:p>
        </p:txBody>
      </p:sp>
    </p:spTree>
    <p:extLst>
      <p:ext uri="{BB962C8B-B14F-4D97-AF65-F5344CB8AC3E}">
        <p14:creationId xmlns:p14="http://schemas.microsoft.com/office/powerpoint/2010/main" val="117744847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ABAQUS CAE Scripts</a:t>
            </a:r>
          </a:p>
        </p:txBody>
      </p:sp>
      <p:sp>
        <p:nvSpPr>
          <p:cNvPr id="4" name="Slide Number Placeholder 3"/>
          <p:cNvSpPr>
            <a:spLocks noGrp="1"/>
          </p:cNvSpPr>
          <p:nvPr>
            <p:ph type="sldNum" sz="quarter" idx="2"/>
          </p:nvPr>
        </p:nvSpPr>
        <p:spPr/>
        <p:txBody>
          <a:bodyPr/>
          <a:lstStyle/>
          <a:p>
            <a:fld id="{86CB4B4D-7CA3-9044-876B-883B54F8677D}" type="slidenum">
              <a:rPr lang="en-US" smtClean="0"/>
              <a:pPr/>
              <a:t>5</a:t>
            </a:fld>
            <a:endParaRPr lang="en-US" dirty="0"/>
          </a:p>
        </p:txBody>
      </p:sp>
      <p:sp>
        <p:nvSpPr>
          <p:cNvPr id="13" name="TextBox 12"/>
          <p:cNvSpPr txBox="1"/>
          <p:nvPr/>
        </p:nvSpPr>
        <p:spPr>
          <a:xfrm>
            <a:off x="358677" y="4317381"/>
            <a:ext cx="7586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Surface’s annotation arrow is pointing the middle of surface at symmetry plane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125" y="815663"/>
            <a:ext cx="2986167" cy="1548462"/>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667" t="690" r="16317" b="62584"/>
          <a:stretch/>
        </p:blipFill>
        <p:spPr>
          <a:xfrm>
            <a:off x="1088549" y="3228597"/>
            <a:ext cx="3308847" cy="1054573"/>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0375" t="39910" r="10302"/>
          <a:stretch/>
        </p:blipFill>
        <p:spPr>
          <a:xfrm>
            <a:off x="5220125" y="2576539"/>
            <a:ext cx="3160074" cy="1672421"/>
          </a:xfrm>
          <a:prstGeom prst="rect">
            <a:avLst/>
          </a:prstGeom>
        </p:spPr>
      </p:pic>
      <p:sp>
        <p:nvSpPr>
          <p:cNvPr id="15" name="TextBox 14"/>
          <p:cNvSpPr txBox="1"/>
          <p:nvPr/>
        </p:nvSpPr>
        <p:spPr>
          <a:xfrm>
            <a:off x="197943" y="695979"/>
            <a:ext cx="4647434" cy="6463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Tool #2. </a:t>
            </a:r>
            <a:r>
              <a:rPr lang="en-US" dirty="0" err="1"/>
              <a:t>Sfilm</a:t>
            </a:r>
            <a:r>
              <a:rPr lang="en-US" dirty="0"/>
              <a:t> condition annotation example</a:t>
            </a:r>
            <a:br>
              <a:rPr lang="en-US" dirty="0"/>
            </a:br>
            <a:r>
              <a:rPr lang="en-US" dirty="0"/>
              <a:t>Reduced output</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3440" y="1068857"/>
            <a:ext cx="2741290" cy="2043859"/>
          </a:xfrm>
          <a:prstGeom prst="rect">
            <a:avLst/>
          </a:prstGeom>
        </p:spPr>
      </p:pic>
    </p:spTree>
    <p:extLst>
      <p:ext uri="{BB962C8B-B14F-4D97-AF65-F5344CB8AC3E}">
        <p14:creationId xmlns:p14="http://schemas.microsoft.com/office/powerpoint/2010/main" val="409418122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to exe</a:t>
            </a:r>
            <a:endParaRPr lang="en-US" dirty="0"/>
          </a:p>
        </p:txBody>
      </p:sp>
      <p:sp>
        <p:nvSpPr>
          <p:cNvPr id="3" name="Text Placeholder 2"/>
          <p:cNvSpPr>
            <a:spLocks noGrp="1"/>
          </p:cNvSpPr>
          <p:nvPr>
            <p:ph type="body" sz="quarter" idx="10"/>
          </p:nvPr>
        </p:nvSpPr>
        <p:spPr>
          <a:xfrm>
            <a:off x="197943" y="734464"/>
            <a:ext cx="8723050" cy="3919729"/>
          </a:xfrm>
        </p:spPr>
        <p:txBody>
          <a:bodyPr/>
          <a:lstStyle/>
          <a:p>
            <a:pPr marL="0" indent="0">
              <a:buNone/>
            </a:pPr>
            <a:r>
              <a:rPr lang="en-US" sz="1200" dirty="0" err="1"/>
              <a:t>Cython</a:t>
            </a:r>
            <a:r>
              <a:rPr lang="en-US" sz="1200" dirty="0"/>
              <a:t> (0.29.2) should be in </a:t>
            </a:r>
            <a:r>
              <a:rPr lang="en-US" sz="1200" b="1" i="1" dirty="0"/>
              <a:t>C:\</a:t>
            </a:r>
            <a:r>
              <a:rPr lang="en-US" sz="1200" b="1" i="1" dirty="0" smtClean="0"/>
              <a:t>Users\...\AppData\Local\Continuum\anaconda2\Scripts</a:t>
            </a:r>
            <a:endParaRPr lang="en-US" sz="1200" b="1" i="1" dirty="0"/>
          </a:p>
          <a:p>
            <a:pPr marL="0" indent="0">
              <a:buNone/>
            </a:pPr>
            <a:r>
              <a:rPr lang="en-US" sz="1200" dirty="0"/>
              <a:t>	Otherwise: launch </a:t>
            </a:r>
            <a:r>
              <a:rPr lang="en-US" sz="1200" i="1" dirty="0"/>
              <a:t>C:\Users</a:t>
            </a:r>
            <a:r>
              <a:rPr lang="en-US" sz="1200" i="1" dirty="0" smtClean="0"/>
              <a:t>\...\</a:t>
            </a:r>
            <a:r>
              <a:rPr lang="en-US" sz="1200" i="1" dirty="0"/>
              <a:t>AppData\Local\Continuum\anaconda2\Scripts\pip install </a:t>
            </a:r>
            <a:r>
              <a:rPr lang="en-US" sz="1200" i="1" dirty="0" err="1"/>
              <a:t>Cython</a:t>
            </a:r>
            <a:endParaRPr lang="en-US" sz="1200" i="1" dirty="0"/>
          </a:p>
          <a:p>
            <a:pPr marL="0" indent="0">
              <a:buNone/>
            </a:pPr>
            <a:r>
              <a:rPr lang="en-US" sz="1200" b="1" dirty="0" smtClean="0"/>
              <a:t>Command for creation c-file:</a:t>
            </a:r>
            <a:r>
              <a:rPr lang="en-US" sz="1200" dirty="0" smtClean="0"/>
              <a:t> </a:t>
            </a:r>
            <a:r>
              <a:rPr lang="en-US" sz="1200" i="1" dirty="0" err="1"/>
              <a:t>cython</a:t>
            </a:r>
            <a:r>
              <a:rPr lang="en-US" sz="1200" i="1" dirty="0"/>
              <a:t> --embed </a:t>
            </a:r>
            <a:r>
              <a:rPr lang="en-US" sz="1200" i="1" dirty="0" smtClean="0"/>
              <a:t>CreatePNGsforData.py</a:t>
            </a:r>
          </a:p>
          <a:p>
            <a:pPr marL="0" indent="0">
              <a:buNone/>
            </a:pPr>
            <a:endParaRPr lang="en-US" sz="1200" dirty="0"/>
          </a:p>
          <a:p>
            <a:pPr marL="0" indent="0">
              <a:buNone/>
            </a:pPr>
            <a:r>
              <a:rPr lang="en-US" sz="1200" i="1" dirty="0"/>
              <a:t>s</a:t>
            </a:r>
            <a:r>
              <a:rPr lang="en-US" sz="1200" i="1" dirty="0" smtClean="0"/>
              <a:t>et PATH=C:\mingw64\bin</a:t>
            </a:r>
            <a:r>
              <a:rPr lang="en-US" sz="1200" dirty="0" smtClean="0"/>
              <a:t>		 (if </a:t>
            </a:r>
            <a:r>
              <a:rPr lang="en-US" sz="1200" dirty="0" err="1" smtClean="0"/>
              <a:t>gcc</a:t>
            </a:r>
            <a:r>
              <a:rPr lang="en-US" sz="1200" dirty="0" smtClean="0"/>
              <a:t> compiler isn’t installed properly)</a:t>
            </a:r>
          </a:p>
          <a:p>
            <a:pPr marL="0" indent="0">
              <a:buNone/>
            </a:pPr>
            <a:r>
              <a:rPr lang="en-US" sz="1200" i="1" dirty="0" err="1" smtClean="0"/>
              <a:t>gcc</a:t>
            </a:r>
            <a:r>
              <a:rPr lang="en-US" sz="1200" i="1" dirty="0" smtClean="0"/>
              <a:t> -</a:t>
            </a:r>
            <a:r>
              <a:rPr lang="en-US" sz="1200" i="1" dirty="0" err="1" smtClean="0"/>
              <a:t>Os</a:t>
            </a:r>
            <a:r>
              <a:rPr lang="en-US" sz="1200" i="1" dirty="0" smtClean="0"/>
              <a:t> -DSIZEOF_VOID_P=8 -DMS_WIN64 </a:t>
            </a:r>
            <a:r>
              <a:rPr lang="en-US" sz="1200" i="1" dirty="0" err="1" smtClean="0"/>
              <a:t>CreatePNGsforData.c</a:t>
            </a:r>
            <a:r>
              <a:rPr lang="en-US" sz="1200" i="1" dirty="0" smtClean="0"/>
              <a:t> </a:t>
            </a:r>
            <a:r>
              <a:rPr lang="en-US" sz="1200" i="1" dirty="0"/>
              <a:t>-IC:\Users</a:t>
            </a:r>
            <a:r>
              <a:rPr lang="en-US" sz="1200" i="1" dirty="0" smtClean="0"/>
              <a:t>\...\</a:t>
            </a:r>
            <a:r>
              <a:rPr lang="en-US" sz="1200" i="1" dirty="0" err="1"/>
              <a:t>AppData</a:t>
            </a:r>
            <a:r>
              <a:rPr lang="en-US" sz="1200" i="1" dirty="0"/>
              <a:t>\Local\Continuum\anaconda2\include -</a:t>
            </a:r>
            <a:r>
              <a:rPr lang="en-US" sz="1200" i="1" dirty="0" smtClean="0"/>
              <a:t>L</a:t>
            </a:r>
            <a:r>
              <a:rPr lang="en-US" sz="1200" i="1" dirty="0"/>
              <a:t>C:\</a:t>
            </a:r>
            <a:r>
              <a:rPr lang="en-US" sz="1200" i="1" dirty="0" smtClean="0"/>
              <a:t>Users\...\</a:t>
            </a:r>
            <a:r>
              <a:rPr lang="en-US" sz="1200" i="1" dirty="0" err="1" smtClean="0"/>
              <a:t>AppData</a:t>
            </a:r>
            <a:r>
              <a:rPr lang="en-US" sz="1200" i="1" dirty="0" smtClean="0"/>
              <a:t>\Local\Continuum\anaconda2\libs -Ipython27 </a:t>
            </a:r>
            <a:r>
              <a:rPr lang="en-US" sz="1200" i="1" dirty="0"/>
              <a:t>-o </a:t>
            </a:r>
            <a:r>
              <a:rPr lang="en-US" sz="1200" i="1" dirty="0" err="1" smtClean="0"/>
              <a:t>CreatePNGsforData</a:t>
            </a:r>
            <a:endParaRPr lang="en-US" sz="1200" i="1" dirty="0" smtClean="0"/>
          </a:p>
          <a:p>
            <a:pPr marL="0" indent="0">
              <a:buNone/>
            </a:pPr>
            <a:endParaRPr lang="en-US" sz="1200" dirty="0" smtClean="0"/>
          </a:p>
          <a:p>
            <a:pPr marL="0" indent="0">
              <a:buNone/>
            </a:pPr>
            <a:r>
              <a:rPr lang="en-US" sz="1200" b="1" dirty="0" smtClean="0"/>
              <a:t>To run the compiled exe-file (if python isn’t installed </a:t>
            </a:r>
            <a:r>
              <a:rPr lang="en-US" sz="1200" b="1" dirty="0"/>
              <a:t>properly</a:t>
            </a:r>
            <a:r>
              <a:rPr lang="en-US" sz="1200" b="1" dirty="0" smtClean="0"/>
              <a:t>):</a:t>
            </a:r>
          </a:p>
          <a:p>
            <a:pPr marL="0" indent="0">
              <a:buNone/>
            </a:pPr>
            <a:r>
              <a:rPr lang="en-US" sz="1200" i="1" dirty="0" smtClean="0"/>
              <a:t>set PATH=C</a:t>
            </a:r>
            <a:r>
              <a:rPr lang="en-US" sz="1200" i="1" dirty="0"/>
              <a:t>:\</a:t>
            </a:r>
            <a:r>
              <a:rPr lang="en-US" sz="1200" i="1" dirty="0" smtClean="0"/>
              <a:t>Users\...\AppData\Local\Continuum\anaconda2</a:t>
            </a:r>
          </a:p>
          <a:p>
            <a:pPr marL="0" indent="0">
              <a:buNone/>
            </a:pPr>
            <a:r>
              <a:rPr lang="en-US" sz="1200" i="1" dirty="0"/>
              <a:t>set </a:t>
            </a:r>
            <a:r>
              <a:rPr lang="en-US" sz="1200" i="1" dirty="0" smtClean="0"/>
              <a:t>PYTHONPATH=C</a:t>
            </a:r>
            <a:r>
              <a:rPr lang="en-US" sz="1200" i="1" dirty="0"/>
              <a:t>:\</a:t>
            </a:r>
            <a:r>
              <a:rPr lang="en-US" sz="1200" i="1" dirty="0" smtClean="0"/>
              <a:t>Users\...\AppData\Local\Continuum\anaconda2\Lib</a:t>
            </a:r>
            <a:endParaRPr lang="en-US" sz="1200" i="1" dirty="0"/>
          </a:p>
          <a:p>
            <a:pPr marL="0" indent="0">
              <a:buNone/>
            </a:pPr>
            <a:r>
              <a:rPr lang="en-US" sz="1200" i="1" dirty="0"/>
              <a:t>set </a:t>
            </a:r>
            <a:r>
              <a:rPr lang="en-US" sz="1200" i="1" dirty="0" smtClean="0"/>
              <a:t>PYTHONHOME=C</a:t>
            </a:r>
            <a:r>
              <a:rPr lang="en-US" sz="1200" i="1" dirty="0"/>
              <a:t>:\</a:t>
            </a:r>
            <a:r>
              <a:rPr lang="en-US" sz="1200" i="1" dirty="0" smtClean="0"/>
              <a:t>Users\...\AppData\Local\Continuum\anaconda2</a:t>
            </a:r>
            <a:endParaRPr lang="en-US" sz="1200" i="1" dirty="0"/>
          </a:p>
          <a:p>
            <a:pPr marL="0" indent="0">
              <a:buNone/>
            </a:pPr>
            <a:endParaRPr lang="en-US" sz="1200" b="1" dirty="0" smtClean="0"/>
          </a:p>
          <a:p>
            <a:pPr marL="0" indent="0">
              <a:buNone/>
            </a:pPr>
            <a:r>
              <a:rPr lang="en-US" sz="1200" b="1" dirty="0" smtClean="0"/>
              <a:t>Errors otherwise</a:t>
            </a:r>
            <a:r>
              <a:rPr lang="en-US" sz="1200" dirty="0" smtClean="0"/>
              <a:t>: </a:t>
            </a:r>
            <a:r>
              <a:rPr lang="en-US" sz="1200" dirty="0" err="1" smtClean="0"/>
              <a:t>ImportError</a:t>
            </a:r>
            <a:r>
              <a:rPr lang="en-US" sz="1200" dirty="0" smtClean="0"/>
              <a:t>: No module named site; can’t find python27.dll</a:t>
            </a:r>
            <a:endParaRPr lang="en-US" sz="1200"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50</a:t>
            </a:fld>
            <a:endParaRPr lang="en-US" dirty="0"/>
          </a:p>
        </p:txBody>
      </p:sp>
    </p:spTree>
    <p:extLst>
      <p:ext uri="{BB962C8B-B14F-4D97-AF65-F5344CB8AC3E}">
        <p14:creationId xmlns:p14="http://schemas.microsoft.com/office/powerpoint/2010/main" val="252669827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VTK</a:t>
            </a:r>
            <a:endParaRPr lang="en-US" dirty="0"/>
          </a:p>
        </p:txBody>
      </p:sp>
      <p:sp>
        <p:nvSpPr>
          <p:cNvPr id="3" name="Text Placeholder 2"/>
          <p:cNvSpPr>
            <a:spLocks noGrp="1"/>
          </p:cNvSpPr>
          <p:nvPr>
            <p:ph type="body" sz="quarter" idx="10"/>
          </p:nvPr>
        </p:nvSpPr>
        <p:spPr>
          <a:xfrm>
            <a:off x="197944" y="734465"/>
            <a:ext cx="4148426" cy="2091862"/>
          </a:xfrm>
          <a:ln>
            <a:solidFill>
              <a:srgbClr val="007CC3"/>
            </a:solidFill>
          </a:ln>
        </p:spPr>
        <p:txBody>
          <a:bodyPr/>
          <a:lstStyle/>
          <a:p>
            <a:pPr marL="0" indent="0">
              <a:buNone/>
            </a:pPr>
            <a:r>
              <a:rPr lang="en-US" b="1" dirty="0"/>
              <a:t>vtkPVServerManagerApplication-pv5.7.dll</a:t>
            </a:r>
          </a:p>
          <a:p>
            <a:pPr marL="0" indent="0">
              <a:buNone/>
            </a:pPr>
            <a:r>
              <a:rPr lang="en-US" sz="1000" dirty="0" smtClean="0"/>
              <a:t>&lt;</a:t>
            </a:r>
            <a:r>
              <a:rPr lang="en-US" sz="1000" dirty="0" err="1"/>
              <a:t>RepresentationProxy</a:t>
            </a:r>
            <a:r>
              <a:rPr lang="en-US" sz="1000" dirty="0"/>
              <a:t> class="</a:t>
            </a:r>
            <a:r>
              <a:rPr lang="en-US" sz="1000" i="1" dirty="0" err="1" smtClean="0"/>
              <a:t>vtkTextSourceRepresentation</a:t>
            </a:r>
            <a:r>
              <a:rPr lang="en-US" sz="1000" dirty="0" smtClean="0"/>
              <a:t>“, name</a:t>
            </a:r>
            <a:r>
              <a:rPr lang="en-US" sz="1000" dirty="0"/>
              <a:t>="</a:t>
            </a:r>
            <a:r>
              <a:rPr lang="en-US" sz="1000" dirty="0" err="1" smtClean="0"/>
              <a:t>TextSourceRepresentation</a:t>
            </a:r>
            <a:r>
              <a:rPr lang="en-US" sz="1000" dirty="0" smtClean="0"/>
              <a:t>“, processes</a:t>
            </a:r>
            <a:r>
              <a:rPr lang="en-US" sz="1000" dirty="0"/>
              <a:t>="</a:t>
            </a:r>
            <a:r>
              <a:rPr lang="en-US" sz="1000" dirty="0" err="1" smtClean="0"/>
              <a:t>client|dataserver|renderserver</a:t>
            </a:r>
            <a:r>
              <a:rPr lang="en-US" sz="1000" dirty="0" smtClean="0"/>
              <a:t>“, </a:t>
            </a:r>
            <a:r>
              <a:rPr lang="en-US" sz="1000" dirty="0" err="1"/>
              <a:t>si_class</a:t>
            </a:r>
            <a:r>
              <a:rPr lang="en-US" sz="1000" dirty="0"/>
              <a:t>="</a:t>
            </a:r>
            <a:r>
              <a:rPr lang="en-US" sz="1000" dirty="0" err="1"/>
              <a:t>vtkSIProxy</a:t>
            </a:r>
            <a:r>
              <a:rPr lang="en-US" sz="1000" dirty="0"/>
              <a:t>"&gt;</a:t>
            </a:r>
            <a:endParaRPr lang="en-US" sz="1000" dirty="0" smtClean="0"/>
          </a:p>
          <a:p>
            <a:r>
              <a:rPr lang="en-US" sz="1000" dirty="0" err="1" smtClean="0"/>
              <a:t>IntVectorProperty</a:t>
            </a:r>
            <a:r>
              <a:rPr lang="en-US" sz="1000" dirty="0" smtClean="0"/>
              <a:t> </a:t>
            </a:r>
            <a:r>
              <a:rPr lang="en-US" sz="1000" dirty="0"/>
              <a:t>command="</a:t>
            </a:r>
            <a:r>
              <a:rPr lang="en-US" sz="1000" dirty="0" err="1" smtClean="0"/>
              <a:t>SetTextPropMode</a:t>
            </a:r>
            <a:r>
              <a:rPr lang="en-US" sz="1000" dirty="0" smtClean="0"/>
              <a:t>“ </a:t>
            </a:r>
            <a:r>
              <a:rPr lang="en-US" sz="1000" dirty="0"/>
              <a:t>– Entry text="Flagpole </a:t>
            </a:r>
            <a:r>
              <a:rPr lang="en-US" sz="1000" dirty="0" smtClean="0"/>
              <a:t>Actor“</a:t>
            </a:r>
          </a:p>
          <a:p>
            <a:r>
              <a:rPr lang="en-US" sz="1000" dirty="0" err="1"/>
              <a:t>SubProxy</a:t>
            </a:r>
            <a:r>
              <a:rPr lang="en-US" sz="1000" dirty="0"/>
              <a:t> command="</a:t>
            </a:r>
            <a:r>
              <a:rPr lang="en-US" sz="1000" dirty="0" err="1" smtClean="0"/>
              <a:t>SetTextWidgetRepresentation</a:t>
            </a:r>
            <a:r>
              <a:rPr lang="en-US" sz="1000" dirty="0"/>
              <a:t>“ - Property name="Color" function="Color"</a:t>
            </a:r>
          </a:p>
          <a:p>
            <a:r>
              <a:rPr lang="en-US" sz="1000" dirty="0" err="1"/>
              <a:t>SubProxy</a:t>
            </a:r>
            <a:r>
              <a:rPr lang="en-US" sz="1000" dirty="0"/>
              <a:t> command="</a:t>
            </a:r>
            <a:r>
              <a:rPr lang="en-US" sz="1000" dirty="0" err="1" smtClean="0"/>
              <a:t>SetFlagpoleLabel</a:t>
            </a:r>
            <a:r>
              <a:rPr lang="en-US" sz="1000" dirty="0"/>
              <a:t>“ - Property name="</a:t>
            </a:r>
            <a:r>
              <a:rPr lang="en-US" sz="1000" dirty="0" err="1" smtClean="0"/>
              <a:t>BasePosition</a:t>
            </a:r>
            <a:r>
              <a:rPr lang="en-US" sz="1000" dirty="0"/>
              <a:t>“, Property name="</a:t>
            </a:r>
            <a:r>
              <a:rPr lang="en-US" sz="1000" dirty="0" err="1" smtClean="0"/>
              <a:t>TopPosition</a:t>
            </a:r>
            <a:r>
              <a:rPr lang="en-US" sz="1000" dirty="0" smtClean="0"/>
              <a:t>“</a:t>
            </a:r>
          </a:p>
        </p:txBody>
      </p:sp>
      <p:sp>
        <p:nvSpPr>
          <p:cNvPr id="4" name="Slide Number Placeholder 3"/>
          <p:cNvSpPr>
            <a:spLocks noGrp="1"/>
          </p:cNvSpPr>
          <p:nvPr>
            <p:ph type="sldNum" sz="quarter" idx="2"/>
          </p:nvPr>
        </p:nvSpPr>
        <p:spPr/>
        <p:txBody>
          <a:bodyPr/>
          <a:lstStyle/>
          <a:p>
            <a:fld id="{86CB4B4D-7CA3-9044-876B-883B54F8677D}" type="slidenum">
              <a:rPr lang="en-US" smtClean="0"/>
              <a:pPr/>
              <a:t>51</a:t>
            </a:fld>
            <a:endParaRPr lang="en-US" dirty="0"/>
          </a:p>
        </p:txBody>
      </p:sp>
      <p:sp>
        <p:nvSpPr>
          <p:cNvPr id="5" name="Text Placeholder 2"/>
          <p:cNvSpPr txBox="1">
            <a:spLocks/>
          </p:cNvSpPr>
          <p:nvPr/>
        </p:nvSpPr>
        <p:spPr>
          <a:xfrm>
            <a:off x="197943" y="3194537"/>
            <a:ext cx="4148426" cy="955029"/>
          </a:xfrm>
          <a:prstGeom prst="rect">
            <a:avLst/>
          </a:prstGeom>
          <a:ln>
            <a:solidFill>
              <a:schemeClr val="accent1"/>
            </a:solidFill>
          </a:ln>
        </p:spPr>
        <p:txBody>
          <a:bodyPr/>
          <a:lstStyle>
            <a:lvl1pPr marL="112713" marR="0" indent="-112713" algn="l" defTabSz="457200" rtl="0" eaLnBrk="1" latinLnBrk="0" hangingPunct="1">
              <a:lnSpc>
                <a:spcPct val="100000"/>
              </a:lnSpc>
              <a:spcBef>
                <a:spcPts val="700"/>
              </a:spcBef>
              <a:spcAft>
                <a:spcPts val="0"/>
              </a:spcAft>
              <a:buClrTx/>
              <a:buSzPct val="100000"/>
              <a:buFont typeface="Arial"/>
              <a:buChar char="•"/>
              <a:tabLst/>
              <a:defRPr sz="14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1pPr>
            <a:lvl2pPr marL="400050" marR="0" indent="-174625"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2pPr>
            <a:lvl3pPr marL="739775" marR="0" indent="-165100" algn="l" defTabSz="457200" rtl="0" eaLnBrk="1" latinLnBrk="0" hangingPunct="1">
              <a:lnSpc>
                <a:spcPct val="100000"/>
              </a:lnSpc>
              <a:spcBef>
                <a:spcPts val="700"/>
              </a:spcBef>
              <a:spcAft>
                <a:spcPts val="0"/>
              </a:spcAft>
              <a:buClrTx/>
              <a:buSzPct val="100000"/>
              <a:buFont typeface="Arial"/>
              <a:buChar char="•"/>
              <a:tabLst/>
              <a:defRPr sz="11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3pPr>
            <a:lvl4pPr marL="1089025" marR="0" indent="-236538"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chemeClr val="tx2">
                    <a:lumMod val="50000"/>
                  </a:schemeClr>
                </a:solidFill>
                <a:uFillTx/>
                <a:latin typeface="Arial" panose="020B0604020202020204" pitchFamily="34" charset="0"/>
                <a:ea typeface="+mn-ea"/>
                <a:cs typeface="Arial" panose="020B0604020202020204" pitchFamily="34" charset="0"/>
                <a:sym typeface="Calibri"/>
              </a:defRPr>
            </a:lvl4pPr>
            <a:lvl5pPr marL="2194560" marR="0" indent="-365760" algn="l" defTabSz="457200" rtl="0" eaLnBrk="1" latinLnBrk="0" hangingPunct="1">
              <a:lnSpc>
                <a:spcPct val="100000"/>
              </a:lnSpc>
              <a:spcBef>
                <a:spcPts val="700"/>
              </a:spcBef>
              <a:spcAft>
                <a:spcPts val="0"/>
              </a:spcAft>
              <a:buClrTx/>
              <a:buSzPct val="100000"/>
              <a:buFont typeface="Arial"/>
              <a:buChar char="»"/>
              <a:tabLst/>
              <a:defRPr sz="1200" b="0" i="0" u="none" strike="noStrike" cap="none" spc="0" baseline="0">
                <a:ln>
                  <a:noFill/>
                </a:ln>
                <a:solidFill>
                  <a:srgbClr val="000000"/>
                </a:solidFill>
                <a:uFillTx/>
                <a:latin typeface="Arial" panose="020B0604020202020204" pitchFamily="34" charset="0"/>
                <a:ea typeface="+mn-ea"/>
                <a:cs typeface="Arial" panose="020B0604020202020204" pitchFamily="34" charset="0"/>
                <a:sym typeface="Calibri"/>
              </a:defRPr>
            </a:lvl5pPr>
            <a:lvl6pPr marL="26517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marL="0" indent="0">
              <a:buNone/>
            </a:pPr>
            <a:r>
              <a:rPr lang="en-US" b="1" dirty="0"/>
              <a:t>vtkPVClientServerCoreRendering-pv5.7.dll</a:t>
            </a:r>
          </a:p>
          <a:p>
            <a:pPr marL="0" indent="0">
              <a:buNone/>
            </a:pPr>
            <a:r>
              <a:rPr lang="en-US" i="1" dirty="0" err="1"/>
              <a:t>vtkTextSourceRepresentation</a:t>
            </a:r>
            <a:r>
              <a:rPr lang="en-US" i="1" dirty="0"/>
              <a:t> (</a:t>
            </a:r>
            <a:r>
              <a:rPr lang="en-US" dirty="0" err="1"/>
              <a:t>vtkPVDataRepresentation</a:t>
            </a:r>
            <a:r>
              <a:rPr lang="en-US" i="1" dirty="0"/>
              <a:t>)</a:t>
            </a:r>
            <a:endParaRPr lang="en-US" dirty="0"/>
          </a:p>
          <a:p>
            <a:pPr marL="0" indent="0">
              <a:buNone/>
            </a:pPr>
            <a:r>
              <a:rPr lang="en-US" dirty="0" smtClean="0"/>
              <a:t> </a:t>
            </a:r>
          </a:p>
        </p:txBody>
      </p:sp>
      <p:sp>
        <p:nvSpPr>
          <p:cNvPr id="6" name="Rectangle 5"/>
          <p:cNvSpPr/>
          <p:nvPr/>
        </p:nvSpPr>
        <p:spPr>
          <a:xfrm>
            <a:off x="4346370" y="3827391"/>
            <a:ext cx="1943802" cy="1015663"/>
          </a:xfrm>
          <a:prstGeom prst="rect">
            <a:avLst/>
          </a:prstGeom>
        </p:spPr>
        <p:txBody>
          <a:bodyPr wrap="square">
            <a:spAutoFit/>
          </a:bodyPr>
          <a:lstStyle/>
          <a:p>
            <a:r>
              <a:rPr lang="en-US" sz="1200" dirty="0" err="1" smtClean="0"/>
              <a:t>TextWidgetRepresentation</a:t>
            </a:r>
            <a:endParaRPr lang="en-US" sz="1200" dirty="0" smtClean="0"/>
          </a:p>
          <a:p>
            <a:r>
              <a:rPr lang="en-US" sz="1200" dirty="0" smtClean="0"/>
              <a:t>		I</a:t>
            </a:r>
          </a:p>
          <a:p>
            <a:r>
              <a:rPr lang="en-US" sz="1200" dirty="0" smtClean="0"/>
              <a:t>vtk3DWidgetRepresentation</a:t>
            </a:r>
          </a:p>
          <a:p>
            <a:r>
              <a:rPr lang="en-US" sz="1200" dirty="0" smtClean="0"/>
              <a:t>		I</a:t>
            </a:r>
          </a:p>
          <a:p>
            <a:r>
              <a:rPr lang="en-US" sz="1200" dirty="0" err="1" smtClean="0"/>
              <a:t>vtkWidgetRepresentation</a:t>
            </a:r>
            <a:endParaRPr lang="en-US" sz="1200" dirty="0"/>
          </a:p>
        </p:txBody>
      </p:sp>
      <p:cxnSp>
        <p:nvCxnSpPr>
          <p:cNvPr id="8" name="Straight Arrow Connector 7"/>
          <p:cNvCxnSpPr>
            <a:stCxn id="3" idx="2"/>
            <a:endCxn id="5" idx="0"/>
          </p:cNvCxnSpPr>
          <p:nvPr/>
        </p:nvCxnSpPr>
        <p:spPr>
          <a:xfrm flipH="1">
            <a:off x="2272156" y="2826327"/>
            <a:ext cx="1" cy="36821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Rectangle 8"/>
          <p:cNvSpPr/>
          <p:nvPr/>
        </p:nvSpPr>
        <p:spPr>
          <a:xfrm>
            <a:off x="5843910" y="2871371"/>
            <a:ext cx="3077083" cy="646331"/>
          </a:xfrm>
          <a:prstGeom prst="rect">
            <a:avLst/>
          </a:prstGeom>
        </p:spPr>
        <p:txBody>
          <a:bodyPr wrap="square">
            <a:spAutoFit/>
          </a:bodyPr>
          <a:lstStyle/>
          <a:p>
            <a:r>
              <a:rPr lang="en-US" dirty="0" err="1" smtClean="0"/>
              <a:t>vtkView.AddRepresentation</a:t>
            </a:r>
            <a:r>
              <a:rPr lang="en-US" dirty="0" smtClean="0"/>
              <a:t>()</a:t>
            </a:r>
          </a:p>
          <a:p>
            <a:r>
              <a:rPr lang="en-US" dirty="0" err="1" smtClean="0"/>
              <a:t>vtkRenderer.AddActor</a:t>
            </a:r>
            <a:r>
              <a:rPr lang="en-US" dirty="0" smtClean="0"/>
              <a:t>()</a:t>
            </a:r>
            <a:endParaRPr lang="en-US" sz="1200" dirty="0"/>
          </a:p>
        </p:txBody>
      </p:sp>
    </p:spTree>
    <p:extLst>
      <p:ext uri="{BB962C8B-B14F-4D97-AF65-F5344CB8AC3E}">
        <p14:creationId xmlns:p14="http://schemas.microsoft.com/office/powerpoint/2010/main" val="90372965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VTK</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52</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78713397"/>
              </p:ext>
            </p:extLst>
          </p:nvPr>
        </p:nvGraphicFramePr>
        <p:xfrm>
          <a:off x="231387" y="603250"/>
          <a:ext cx="8689605" cy="3840480"/>
        </p:xfrm>
        <a:graphic>
          <a:graphicData uri="http://schemas.openxmlformats.org/drawingml/2006/table">
            <a:tbl>
              <a:tblPr firstRow="1" bandRow="1">
                <a:tableStyleId>{5940675A-B579-460E-94D1-54222C63F5DA}</a:tableStyleId>
              </a:tblPr>
              <a:tblGrid>
                <a:gridCol w="2202430">
                  <a:extLst>
                    <a:ext uri="{9D8B030D-6E8A-4147-A177-3AD203B41FA5}">
                      <a16:colId xmlns:a16="http://schemas.microsoft.com/office/drawing/2014/main" val="1835978955"/>
                    </a:ext>
                  </a:extLst>
                </a:gridCol>
                <a:gridCol w="4578875">
                  <a:extLst>
                    <a:ext uri="{9D8B030D-6E8A-4147-A177-3AD203B41FA5}">
                      <a16:colId xmlns:a16="http://schemas.microsoft.com/office/drawing/2014/main" val="1205314491"/>
                    </a:ext>
                  </a:extLst>
                </a:gridCol>
                <a:gridCol w="1908300">
                  <a:extLst>
                    <a:ext uri="{9D8B030D-6E8A-4147-A177-3AD203B41FA5}">
                      <a16:colId xmlns:a16="http://schemas.microsoft.com/office/drawing/2014/main" val="2539848765"/>
                    </a:ext>
                  </a:extLst>
                </a:gridCol>
              </a:tblGrid>
              <a:tr h="244730">
                <a:tc>
                  <a:txBody>
                    <a:bodyPr/>
                    <a:lstStyle/>
                    <a:p>
                      <a:pPr algn="ctr"/>
                      <a:r>
                        <a:rPr lang="en-US" b="1" dirty="0" smtClean="0"/>
                        <a:t>Type</a:t>
                      </a:r>
                      <a:endParaRPr lang="en-US" b="1" dirty="0"/>
                    </a:p>
                  </a:txBody>
                  <a:tcPr/>
                </a:tc>
                <a:tc>
                  <a:txBody>
                    <a:bodyPr/>
                    <a:lstStyle/>
                    <a:p>
                      <a:pPr algn="ctr"/>
                      <a:r>
                        <a:rPr lang="en-US" b="1" dirty="0" smtClean="0"/>
                        <a:t>Standard sources</a:t>
                      </a:r>
                      <a:endParaRPr lang="en-US" b="1" dirty="0"/>
                    </a:p>
                  </a:txBody>
                  <a:tcPr/>
                </a:tc>
                <a:tc>
                  <a:txBody>
                    <a:bodyPr/>
                    <a:lstStyle/>
                    <a:p>
                      <a:pPr algn="ctr"/>
                      <a:r>
                        <a:rPr lang="en-US" b="1" dirty="0" smtClean="0"/>
                        <a:t>Output Data Set type for Programmable Source</a:t>
                      </a:r>
                      <a:endParaRPr lang="en-US" b="1" dirty="0"/>
                    </a:p>
                  </a:txBody>
                  <a:tcPr/>
                </a:tc>
                <a:extLst>
                  <a:ext uri="{0D108BD9-81ED-4DB2-BD59-A6C34878D82A}">
                    <a16:rowId xmlns:a16="http://schemas.microsoft.com/office/drawing/2014/main" val="259160068"/>
                  </a:ext>
                </a:extLst>
              </a:tr>
              <a:tr h="146838">
                <a:tc>
                  <a:txBody>
                    <a:bodyPr/>
                    <a:lstStyle/>
                    <a:p>
                      <a:pPr algn="l"/>
                      <a:r>
                        <a:rPr lang="en-US" dirty="0" smtClean="0"/>
                        <a:t>Polygonal</a:t>
                      </a:r>
                      <a:r>
                        <a:rPr lang="en-US" baseline="0" dirty="0" smtClean="0"/>
                        <a:t> Mesh</a:t>
                      </a:r>
                      <a:endParaRPr lang="en-US" dirty="0"/>
                    </a:p>
                  </a:txBody>
                  <a:tcPr/>
                </a:tc>
                <a:tc>
                  <a:txBody>
                    <a:bodyPr/>
                    <a:lstStyle/>
                    <a:p>
                      <a:pPr algn="l"/>
                      <a:r>
                        <a:rPr lang="en-US" dirty="0" smtClean="0"/>
                        <a:t>a2DGyph, a3DText, Arrow1, Axes, Box, Cone, Cylinder, Disk, </a:t>
                      </a:r>
                      <a:r>
                        <a:rPr lang="en-US" b="1" dirty="0" smtClean="0"/>
                        <a:t>Line</a:t>
                      </a:r>
                      <a:r>
                        <a:rPr lang="en-US" b="0" dirty="0" smtClean="0"/>
                        <a:t>, Outline,</a:t>
                      </a:r>
                      <a:r>
                        <a:rPr lang="en-US" b="0" baseline="0" dirty="0" smtClean="0"/>
                        <a:t> Plane, </a:t>
                      </a:r>
                      <a:r>
                        <a:rPr lang="en-US" b="0" baseline="0" dirty="0" err="1" smtClean="0"/>
                        <a:t>PointSource</a:t>
                      </a:r>
                      <a:r>
                        <a:rPr lang="en-US" b="0" baseline="0" dirty="0" smtClean="0"/>
                        <a:t>, </a:t>
                      </a:r>
                      <a:r>
                        <a:rPr lang="en-US" b="0" baseline="0" dirty="0" err="1" smtClean="0"/>
                        <a:t>PolyLineSource</a:t>
                      </a:r>
                      <a:r>
                        <a:rPr lang="en-US" b="0" baseline="0" dirty="0" smtClean="0"/>
                        <a:t>, Ruler, Sphere, </a:t>
                      </a:r>
                      <a:r>
                        <a:rPr lang="en-US" b="0" baseline="0" dirty="0" err="1" smtClean="0"/>
                        <a:t>SplineSource</a:t>
                      </a:r>
                      <a:r>
                        <a:rPr lang="en-US" b="0" baseline="0" dirty="0" smtClean="0"/>
                        <a:t>, </a:t>
                      </a:r>
                      <a:r>
                        <a:rPr lang="en-US" b="0" baseline="0" dirty="0" err="1" smtClean="0"/>
                        <a:t>SuperQuadratic</a:t>
                      </a:r>
                      <a:endParaRPr lang="en-US" b="0" dirty="0"/>
                    </a:p>
                  </a:txBody>
                  <a:tcPr/>
                </a:tc>
                <a:tc>
                  <a:txBody>
                    <a:bodyPr/>
                    <a:lstStyle/>
                    <a:p>
                      <a:r>
                        <a:rPr lang="en-US" dirty="0" err="1" smtClean="0"/>
                        <a:t>vtkPolyData</a:t>
                      </a:r>
                      <a:endParaRPr lang="en-US" dirty="0"/>
                    </a:p>
                  </a:txBody>
                  <a:tcPr/>
                </a:tc>
                <a:extLst>
                  <a:ext uri="{0D108BD9-81ED-4DB2-BD59-A6C34878D82A}">
                    <a16:rowId xmlns:a16="http://schemas.microsoft.com/office/drawing/2014/main" val="2176345579"/>
                  </a:ext>
                </a:extLst>
              </a:tr>
              <a:tr h="146838">
                <a:tc>
                  <a:txBody>
                    <a:bodyPr/>
                    <a:lstStyle/>
                    <a:p>
                      <a:pPr algn="l"/>
                      <a:r>
                        <a:rPr lang="en-US" dirty="0" smtClean="0"/>
                        <a:t>Overlapping AMR Dataset</a:t>
                      </a:r>
                      <a:endParaRPr lang="en-US" dirty="0"/>
                    </a:p>
                  </a:txBody>
                  <a:tcPr/>
                </a:tc>
                <a:tc>
                  <a:txBody>
                    <a:bodyPr/>
                    <a:lstStyle/>
                    <a:p>
                      <a:pPr algn="l"/>
                      <a:r>
                        <a:rPr lang="en-US" dirty="0" err="1" smtClean="0"/>
                        <a:t>AMRCaussianPulseSource</a:t>
                      </a:r>
                      <a:endParaRPr lang="en-US" dirty="0"/>
                    </a:p>
                  </a:txBody>
                  <a:tcPr/>
                </a:tc>
                <a:tc>
                  <a:txBody>
                    <a:bodyPr/>
                    <a:lstStyle/>
                    <a:p>
                      <a:endParaRPr lang="en-US" dirty="0"/>
                    </a:p>
                  </a:txBody>
                  <a:tcPr/>
                </a:tc>
                <a:extLst>
                  <a:ext uri="{0D108BD9-81ED-4DB2-BD59-A6C34878D82A}">
                    <a16:rowId xmlns:a16="http://schemas.microsoft.com/office/drawing/2014/main" val="3807985980"/>
                  </a:ext>
                </a:extLst>
              </a:tr>
              <a:tr h="146838">
                <a:tc>
                  <a:txBody>
                    <a:bodyPr/>
                    <a:lstStyle/>
                    <a:p>
                      <a:pPr algn="l"/>
                      <a:r>
                        <a:rPr lang="en-US" dirty="0" smtClean="0"/>
                        <a:t>Table</a:t>
                      </a:r>
                      <a:endParaRPr lang="en-US" dirty="0"/>
                    </a:p>
                  </a:txBody>
                  <a:tcPr/>
                </a:tc>
                <a:tc>
                  <a:txBody>
                    <a:bodyPr/>
                    <a:lstStyle/>
                    <a:p>
                      <a:pPr algn="l"/>
                      <a:r>
                        <a:rPr lang="en-US" dirty="0" err="1" smtClean="0"/>
                        <a:t>AnnotateTime</a:t>
                      </a:r>
                      <a:r>
                        <a:rPr lang="en-US" dirty="0" smtClean="0"/>
                        <a:t>, Text</a:t>
                      </a:r>
                      <a:endParaRPr lang="en-US" dirty="0"/>
                    </a:p>
                  </a:txBody>
                  <a:tcPr/>
                </a:tc>
                <a:tc>
                  <a:txBody>
                    <a:bodyPr/>
                    <a:lstStyle/>
                    <a:p>
                      <a:r>
                        <a:rPr lang="en-US" dirty="0" err="1" smtClean="0"/>
                        <a:t>vtkTable</a:t>
                      </a:r>
                      <a:endParaRPr lang="en-US" dirty="0"/>
                    </a:p>
                  </a:txBody>
                  <a:tcPr/>
                </a:tc>
                <a:extLst>
                  <a:ext uri="{0D108BD9-81ED-4DB2-BD59-A6C34878D82A}">
                    <a16:rowId xmlns:a16="http://schemas.microsoft.com/office/drawing/2014/main" val="3904630146"/>
                  </a:ext>
                </a:extLst>
              </a:tr>
              <a:tr h="146838">
                <a:tc>
                  <a:txBody>
                    <a:bodyPr/>
                    <a:lstStyle/>
                    <a:p>
                      <a:pPr algn="l"/>
                      <a:r>
                        <a:rPr lang="en-US" dirty="0" smtClean="0"/>
                        <a:t>Image(Uniform</a:t>
                      </a:r>
                      <a:r>
                        <a:rPr lang="en-US" baseline="0" dirty="0" smtClean="0"/>
                        <a:t> Rectilinear Grid</a:t>
                      </a:r>
                      <a:r>
                        <a:rPr lang="en-US" dirty="0" smtClean="0"/>
                        <a:t>)</a:t>
                      </a:r>
                      <a:endParaRPr lang="en-US" dirty="0"/>
                    </a:p>
                  </a:txBody>
                  <a:tcPr/>
                </a:tc>
                <a:tc>
                  <a:txBody>
                    <a:bodyPr/>
                    <a:lstStyle/>
                    <a:p>
                      <a:pPr algn="l"/>
                      <a:r>
                        <a:rPr lang="en-US" dirty="0" err="1" smtClean="0"/>
                        <a:t>DataObjectGenerator</a:t>
                      </a:r>
                      <a:r>
                        <a:rPr lang="en-US" dirty="0" smtClean="0"/>
                        <a:t>, </a:t>
                      </a:r>
                      <a:r>
                        <a:rPr lang="en-US" dirty="0" err="1" smtClean="0"/>
                        <a:t>FastUniformGrid</a:t>
                      </a:r>
                      <a:r>
                        <a:rPr lang="en-US" dirty="0" smtClean="0"/>
                        <a:t>, Logo, Mandelbrot</a:t>
                      </a:r>
                      <a:r>
                        <a:rPr lang="en-US" smtClean="0"/>
                        <a:t>, Wavelet</a:t>
                      </a:r>
                      <a:endParaRPr lang="en-US" dirty="0"/>
                    </a:p>
                  </a:txBody>
                  <a:tcPr/>
                </a:tc>
                <a:tc>
                  <a:txBody>
                    <a:bodyPr/>
                    <a:lstStyle/>
                    <a:p>
                      <a:r>
                        <a:rPr lang="en-US" dirty="0" err="1" smtClean="0"/>
                        <a:t>vtkImage</a:t>
                      </a:r>
                      <a:endParaRPr lang="en-US" dirty="0"/>
                    </a:p>
                  </a:txBody>
                  <a:tcPr/>
                </a:tc>
                <a:extLst>
                  <a:ext uri="{0D108BD9-81ED-4DB2-BD59-A6C34878D82A}">
                    <a16:rowId xmlns:a16="http://schemas.microsoft.com/office/drawing/2014/main" val="833054810"/>
                  </a:ext>
                </a:extLst>
              </a:tr>
              <a:tr h="146838">
                <a:tc>
                  <a:txBody>
                    <a:bodyPr/>
                    <a:lstStyle/>
                    <a:p>
                      <a:pPr algn="l"/>
                      <a:r>
                        <a:rPr lang="en-US" dirty="0" smtClean="0"/>
                        <a:t>AMR Dataset (Deprecated)</a:t>
                      </a:r>
                      <a:endParaRPr lang="en-US" dirty="0"/>
                    </a:p>
                  </a:txBody>
                  <a:tcPr/>
                </a:tc>
                <a:tc>
                  <a:txBody>
                    <a:bodyPr/>
                    <a:lstStyle/>
                    <a:p>
                      <a:pPr algn="l"/>
                      <a:r>
                        <a:rPr lang="en-US" dirty="0" err="1" smtClean="0"/>
                        <a:t>HierarchicalFractal</a:t>
                      </a:r>
                      <a:endParaRPr lang="en-US" dirty="0"/>
                    </a:p>
                  </a:txBody>
                  <a:tcPr/>
                </a:tc>
                <a:tc>
                  <a:txBody>
                    <a:bodyPr/>
                    <a:lstStyle/>
                    <a:p>
                      <a:r>
                        <a:rPr lang="en-US" dirty="0" err="1" smtClean="0"/>
                        <a:t>vtkHierarchicalBoxDataSet</a:t>
                      </a:r>
                      <a:endParaRPr lang="en-US" dirty="0"/>
                    </a:p>
                  </a:txBody>
                  <a:tcPr/>
                </a:tc>
                <a:extLst>
                  <a:ext uri="{0D108BD9-81ED-4DB2-BD59-A6C34878D82A}">
                    <a16:rowId xmlns:a16="http://schemas.microsoft.com/office/drawing/2014/main" val="1714163710"/>
                  </a:ext>
                </a:extLst>
              </a:tr>
              <a:tr h="198503">
                <a:tc>
                  <a:txBody>
                    <a:bodyPr/>
                    <a:lstStyle/>
                    <a:p>
                      <a:pPr algn="l"/>
                      <a:r>
                        <a:rPr lang="en-US" dirty="0" smtClean="0"/>
                        <a:t>Hyper-tree Grid</a:t>
                      </a:r>
                      <a:endParaRPr lang="en-US" dirty="0"/>
                    </a:p>
                  </a:txBody>
                  <a:tcPr/>
                </a:tc>
                <a:tc>
                  <a:txBody>
                    <a:bodyPr/>
                    <a:lstStyle/>
                    <a:p>
                      <a:pPr algn="l"/>
                      <a:r>
                        <a:rPr lang="en-US" dirty="0" err="1" smtClean="0"/>
                        <a:t>HyperTree</a:t>
                      </a:r>
                      <a:r>
                        <a:rPr lang="en-US" dirty="0" smtClean="0"/>
                        <a:t> Grid, </a:t>
                      </a:r>
                      <a:r>
                        <a:rPr lang="en-US" dirty="0" err="1" smtClean="0"/>
                        <a:t>HyperTree</a:t>
                      </a:r>
                      <a:r>
                        <a:rPr lang="en-US" dirty="0" smtClean="0"/>
                        <a:t> </a:t>
                      </a:r>
                      <a:r>
                        <a:rPr lang="en-US" dirty="0" err="1" smtClean="0"/>
                        <a:t>GridRandom</a:t>
                      </a:r>
                      <a:endParaRPr lang="en-US" dirty="0"/>
                    </a:p>
                  </a:txBody>
                  <a:tcPr/>
                </a:tc>
                <a:tc>
                  <a:txBody>
                    <a:bodyPr/>
                    <a:lstStyle/>
                    <a:p>
                      <a:endParaRPr lang="en-US" dirty="0"/>
                    </a:p>
                  </a:txBody>
                  <a:tcPr/>
                </a:tc>
                <a:extLst>
                  <a:ext uri="{0D108BD9-81ED-4DB2-BD59-A6C34878D82A}">
                    <a16:rowId xmlns:a16="http://schemas.microsoft.com/office/drawing/2014/main" val="2835647979"/>
                  </a:ext>
                </a:extLst>
              </a:tr>
              <a:tr h="198503">
                <a:tc>
                  <a:txBody>
                    <a:bodyPr/>
                    <a:lstStyle/>
                    <a:p>
                      <a:pPr algn="l"/>
                      <a:r>
                        <a:rPr lang="en-US" dirty="0" smtClean="0"/>
                        <a:t>Structured (Curvilinear) Grid</a:t>
                      </a:r>
                      <a:endParaRPr lang="en-US" dirty="0"/>
                    </a:p>
                  </a:txBody>
                  <a:tcPr/>
                </a:tc>
                <a:tc>
                  <a:txBody>
                    <a:bodyPr/>
                    <a:lstStyle/>
                    <a:p>
                      <a:pPr algn="l"/>
                      <a:endParaRPr lang="en-US" dirty="0"/>
                    </a:p>
                  </a:txBody>
                  <a:tcPr/>
                </a:tc>
                <a:tc>
                  <a:txBody>
                    <a:bodyPr/>
                    <a:lstStyle/>
                    <a:p>
                      <a:r>
                        <a:rPr lang="en-US" dirty="0" err="1" smtClean="0"/>
                        <a:t>vtkStructuredGrid</a:t>
                      </a:r>
                      <a:endParaRPr lang="en-US" dirty="0"/>
                    </a:p>
                  </a:txBody>
                  <a:tcPr/>
                </a:tc>
                <a:extLst>
                  <a:ext uri="{0D108BD9-81ED-4DB2-BD59-A6C34878D82A}">
                    <a16:rowId xmlns:a16="http://schemas.microsoft.com/office/drawing/2014/main" val="929534176"/>
                  </a:ext>
                </a:extLst>
              </a:tr>
              <a:tr h="198503">
                <a:tc>
                  <a:txBody>
                    <a:bodyPr/>
                    <a:lstStyle/>
                    <a:p>
                      <a:pPr algn="l"/>
                      <a:r>
                        <a:rPr lang="en-US" dirty="0" smtClean="0"/>
                        <a:t>Rectilinear Grid</a:t>
                      </a:r>
                      <a:endParaRPr lang="en-US" dirty="0"/>
                    </a:p>
                  </a:txBody>
                  <a:tcPr/>
                </a:tc>
                <a:tc>
                  <a:txBody>
                    <a:bodyPr/>
                    <a:lstStyle/>
                    <a:p>
                      <a:pPr algn="l"/>
                      <a:endParaRPr lang="en-US" dirty="0"/>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dirty="0" err="1" smtClean="0"/>
                        <a:t>vtkRectilinearGrid</a:t>
                      </a:r>
                      <a:endParaRPr lang="en-US" dirty="0"/>
                    </a:p>
                  </a:txBody>
                  <a:tcPr/>
                </a:tc>
                <a:extLst>
                  <a:ext uri="{0D108BD9-81ED-4DB2-BD59-A6C34878D82A}">
                    <a16:rowId xmlns:a16="http://schemas.microsoft.com/office/drawing/2014/main" val="2343807222"/>
                  </a:ext>
                </a:extLst>
              </a:tr>
              <a:tr h="198503">
                <a:tc>
                  <a:txBody>
                    <a:bodyPr/>
                    <a:lstStyle/>
                    <a:p>
                      <a:pPr algn="l"/>
                      <a:r>
                        <a:rPr lang="en-US" dirty="0" smtClean="0"/>
                        <a:t>Unstructured Grid</a:t>
                      </a:r>
                      <a:endParaRPr lang="en-US" dirty="0"/>
                    </a:p>
                  </a:txBody>
                  <a:tcPr/>
                </a:tc>
                <a:tc>
                  <a:txBody>
                    <a:bodyPr/>
                    <a:lstStyle/>
                    <a:p>
                      <a:pPr algn="l"/>
                      <a:r>
                        <a:rPr lang="en-US" dirty="0" err="1" smtClean="0"/>
                        <a:t>TimeSource</a:t>
                      </a:r>
                      <a:r>
                        <a:rPr lang="en-US" dirty="0" smtClean="0"/>
                        <a:t>, </a:t>
                      </a:r>
                      <a:r>
                        <a:rPr lang="en-US" dirty="0" err="1" smtClean="0"/>
                        <a:t>UnstructuredCellType</a:t>
                      </a:r>
                      <a:endParaRPr lang="en-US" dirty="0"/>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dirty="0" err="1" smtClean="0"/>
                        <a:t>vtkUnstructuredGrid</a:t>
                      </a:r>
                      <a:endParaRPr lang="en-US" dirty="0"/>
                    </a:p>
                  </a:txBody>
                  <a:tcPr/>
                </a:tc>
                <a:extLst>
                  <a:ext uri="{0D108BD9-81ED-4DB2-BD59-A6C34878D82A}">
                    <a16:rowId xmlns:a16="http://schemas.microsoft.com/office/drawing/2014/main" val="1012854095"/>
                  </a:ext>
                </a:extLst>
              </a:tr>
              <a:tr h="1985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smtClean="0"/>
                        <a:t>MultiBlock</a:t>
                      </a:r>
                      <a:r>
                        <a:rPr lang="en-US" dirty="0" smtClean="0"/>
                        <a:t> </a:t>
                      </a:r>
                      <a:r>
                        <a:rPr lang="en-US" dirty="0" err="1" smtClean="0"/>
                        <a:t>DataSet</a:t>
                      </a:r>
                      <a:endParaRPr lang="en-US" dirty="0"/>
                    </a:p>
                  </a:txBody>
                  <a:tcPr/>
                </a:tc>
                <a:tc>
                  <a:txBody>
                    <a:bodyPr/>
                    <a:lstStyle/>
                    <a:p>
                      <a:pPr algn="l"/>
                      <a:endParaRPr lang="en-US" dirty="0"/>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dirty="0" err="1" smtClean="0"/>
                        <a:t>vtkMultiBlockDataSet</a:t>
                      </a:r>
                      <a:endParaRPr lang="en-US" dirty="0"/>
                    </a:p>
                  </a:txBody>
                  <a:tcPr/>
                </a:tc>
                <a:extLst>
                  <a:ext uri="{0D108BD9-81ED-4DB2-BD59-A6C34878D82A}">
                    <a16:rowId xmlns:a16="http://schemas.microsoft.com/office/drawing/2014/main" val="2447803162"/>
                  </a:ext>
                </a:extLst>
              </a:tr>
              <a:tr h="1985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Molecule</a:t>
                      </a:r>
                      <a:endParaRPr lang="en-US" dirty="0"/>
                    </a:p>
                  </a:txBody>
                  <a:tcPr/>
                </a:tc>
                <a:tc>
                  <a:txBody>
                    <a:bodyPr/>
                    <a:lstStyle/>
                    <a:p>
                      <a:pPr algn="l"/>
                      <a:endParaRPr lang="en-US" dirty="0"/>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dirty="0" err="1" smtClean="0"/>
                        <a:t>vtkMolecule</a:t>
                      </a:r>
                      <a:endParaRPr lang="en-US" dirty="0"/>
                    </a:p>
                  </a:txBody>
                  <a:tcPr/>
                </a:tc>
                <a:extLst>
                  <a:ext uri="{0D108BD9-81ED-4DB2-BD59-A6C34878D82A}">
                    <a16:rowId xmlns:a16="http://schemas.microsoft.com/office/drawing/2014/main" val="104835106"/>
                  </a:ext>
                </a:extLst>
              </a:tr>
            </a:tbl>
          </a:graphicData>
        </a:graphic>
      </p:graphicFrame>
    </p:spTree>
    <p:extLst>
      <p:ext uri="{BB962C8B-B14F-4D97-AF65-F5344CB8AC3E}">
        <p14:creationId xmlns:p14="http://schemas.microsoft.com/office/powerpoint/2010/main" val="26758790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ABAQUS CAE Scripts</a:t>
            </a:r>
          </a:p>
        </p:txBody>
      </p:sp>
      <p:sp>
        <p:nvSpPr>
          <p:cNvPr id="4" name="Slide Number Placeholder 3"/>
          <p:cNvSpPr>
            <a:spLocks noGrp="1"/>
          </p:cNvSpPr>
          <p:nvPr>
            <p:ph type="sldNum" sz="quarter" idx="2"/>
          </p:nvPr>
        </p:nvSpPr>
        <p:spPr/>
        <p:txBody>
          <a:bodyPr/>
          <a:lstStyle/>
          <a:p>
            <a:fld id="{86CB4B4D-7CA3-9044-876B-883B54F8677D}" type="slidenum">
              <a:rPr lang="en-US" smtClean="0"/>
              <a:pPr/>
              <a:t>6</a:t>
            </a:fld>
            <a:endParaRPr lang="en-US" dirty="0"/>
          </a:p>
        </p:txBody>
      </p:sp>
      <p:sp>
        <p:nvSpPr>
          <p:cNvPr id="13" name="TextBox 12"/>
          <p:cNvSpPr txBox="1"/>
          <p:nvPr/>
        </p:nvSpPr>
        <p:spPr>
          <a:xfrm>
            <a:off x="358677" y="4317381"/>
            <a:ext cx="7586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Surface’s annotation arrow is pointing the middle of surface at symmetry plane</a:t>
            </a:r>
          </a:p>
        </p:txBody>
      </p:sp>
      <p:sp>
        <p:nvSpPr>
          <p:cNvPr id="15" name="TextBox 14"/>
          <p:cNvSpPr txBox="1"/>
          <p:nvPr/>
        </p:nvSpPr>
        <p:spPr>
          <a:xfrm>
            <a:off x="197943" y="695979"/>
            <a:ext cx="4647434" cy="64632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Tool #2. </a:t>
            </a:r>
            <a:r>
              <a:rPr lang="en-US" dirty="0" err="1"/>
              <a:t>Sfilm</a:t>
            </a:r>
            <a:r>
              <a:rPr lang="en-US" dirty="0"/>
              <a:t> condition annotation example</a:t>
            </a:r>
            <a:br>
              <a:rPr lang="en-US" dirty="0"/>
            </a:br>
            <a:r>
              <a:rPr lang="en-US" dirty="0"/>
              <a:t>Full output</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6471" t="8165" r="39066"/>
          <a:stretch/>
        </p:blipFill>
        <p:spPr>
          <a:xfrm>
            <a:off x="6155683" y="761702"/>
            <a:ext cx="2765310" cy="3487258"/>
          </a:xfrm>
          <a:prstGeom prst="rect">
            <a:avLst/>
          </a:prstGeom>
        </p:spPr>
      </p:pic>
      <p:grpSp>
        <p:nvGrpSpPr>
          <p:cNvPr id="11" name="Group 10"/>
          <p:cNvGrpSpPr/>
          <p:nvPr/>
        </p:nvGrpSpPr>
        <p:grpSpPr>
          <a:xfrm>
            <a:off x="2004713" y="1153018"/>
            <a:ext cx="2840664" cy="2254899"/>
            <a:chOff x="388032" y="1087642"/>
            <a:chExt cx="4069938" cy="3034476"/>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32" y="1087642"/>
              <a:ext cx="4069938" cy="3034476"/>
            </a:xfrm>
            <a:prstGeom prst="rect">
              <a:avLst/>
            </a:prstGeom>
          </p:spPr>
        </p:pic>
        <p:sp>
          <p:nvSpPr>
            <p:cNvPr id="19" name="Rounded Rectangle 18"/>
            <p:cNvSpPr/>
            <p:nvPr/>
          </p:nvSpPr>
          <p:spPr>
            <a:xfrm>
              <a:off x="3427723" y="3013886"/>
              <a:ext cx="641435" cy="2178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smtClean="0">
                <a:solidFill>
                  <a:srgbClr val="003D71"/>
                </a:solidFill>
              </a:endParaRPr>
            </a:p>
          </p:txBody>
        </p:sp>
        <p:sp>
          <p:nvSpPr>
            <p:cNvPr id="20" name="Rounded Rectangle 19"/>
            <p:cNvSpPr/>
            <p:nvPr/>
          </p:nvSpPr>
          <p:spPr>
            <a:xfrm>
              <a:off x="3436191" y="3405910"/>
              <a:ext cx="641435" cy="2178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smtClean="0">
                <a:solidFill>
                  <a:srgbClr val="003D71"/>
                </a:solidFill>
              </a:endParaRPr>
            </a:p>
          </p:txBody>
        </p:sp>
      </p:grpSp>
      <p:sp>
        <p:nvSpPr>
          <p:cNvPr id="21" name="TextBox 20"/>
          <p:cNvSpPr txBox="1"/>
          <p:nvPr/>
        </p:nvSpPr>
        <p:spPr>
          <a:xfrm>
            <a:off x="320471" y="3541790"/>
            <a:ext cx="5835212" cy="646331"/>
          </a:xfrm>
          <a:prstGeom prst="rect">
            <a:avLst/>
          </a:prstGeom>
          <a:noFill/>
        </p:spPr>
        <p:txBody>
          <a:bodyPr wrap="square" rtlCol="0">
            <a:spAutoFit/>
          </a:bodyPr>
          <a:lstStyle/>
          <a:p>
            <a:r>
              <a:rPr lang="en-US" sz="1200" dirty="0" smtClean="0">
                <a:latin typeface="Arial" pitchFamily="34" charset="0"/>
                <a:cs typeface="Arial" pitchFamily="34" charset="0"/>
              </a:rPr>
              <a:t>Tool #2 use CAE thermal model as source of values.</a:t>
            </a:r>
            <a:br>
              <a:rPr lang="en-US" sz="1200" dirty="0" smtClean="0">
                <a:latin typeface="Arial" pitchFamily="34" charset="0"/>
                <a:cs typeface="Arial" pitchFamily="34" charset="0"/>
              </a:rPr>
            </a:br>
            <a:r>
              <a:rPr lang="en-US" sz="1200" dirty="0" smtClean="0">
                <a:latin typeface="Arial" pitchFamily="34" charset="0"/>
                <a:cs typeface="Arial" pitchFamily="34" charset="0"/>
              </a:rPr>
              <a:t>In the case of amplitude curve defined for the </a:t>
            </a:r>
            <a:r>
              <a:rPr lang="en-US" sz="1200" dirty="0" err="1" smtClean="0">
                <a:latin typeface="Arial" pitchFamily="34" charset="0"/>
                <a:cs typeface="Arial" pitchFamily="34" charset="0"/>
              </a:rPr>
              <a:t>sfilm</a:t>
            </a:r>
            <a:r>
              <a:rPr lang="en-US" sz="1200" dirty="0" smtClean="0">
                <a:latin typeface="Arial" pitchFamily="34" charset="0"/>
                <a:cs typeface="Arial" pitchFamily="34" charset="0"/>
              </a:rPr>
              <a:t> condition, it will use an multiplication of factor value and amplitude value for the specified steady state time</a:t>
            </a:r>
            <a:endParaRPr lang="ru-RU" sz="1200" dirty="0" smtClean="0">
              <a:latin typeface="Arial" pitchFamily="34" charset="0"/>
              <a:cs typeface="Arial" pitchFamily="34" charset="0"/>
            </a:endParaRPr>
          </a:p>
        </p:txBody>
      </p:sp>
    </p:spTree>
    <p:extLst>
      <p:ext uri="{BB962C8B-B14F-4D97-AF65-F5344CB8AC3E}">
        <p14:creationId xmlns:p14="http://schemas.microsoft.com/office/powerpoint/2010/main" val="14129336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ABAQUS CAE Scripts</a:t>
            </a:r>
          </a:p>
        </p:txBody>
      </p:sp>
      <p:sp>
        <p:nvSpPr>
          <p:cNvPr id="4" name="Slide Number Placeholder 3"/>
          <p:cNvSpPr>
            <a:spLocks noGrp="1"/>
          </p:cNvSpPr>
          <p:nvPr>
            <p:ph type="sldNum" sz="quarter" idx="2"/>
          </p:nvPr>
        </p:nvSpPr>
        <p:spPr/>
        <p:txBody>
          <a:bodyPr/>
          <a:lstStyle/>
          <a:p>
            <a:fld id="{86CB4B4D-7CA3-9044-876B-883B54F8677D}" type="slidenum">
              <a:rPr lang="en-US" smtClean="0"/>
              <a:pPr/>
              <a:t>7</a:t>
            </a:fld>
            <a:endParaRPr lang="en-US" dirty="0"/>
          </a:p>
        </p:txBody>
      </p:sp>
      <p:sp>
        <p:nvSpPr>
          <p:cNvPr id="13" name="TextBox 12"/>
          <p:cNvSpPr txBox="1"/>
          <p:nvPr/>
        </p:nvSpPr>
        <p:spPr>
          <a:xfrm>
            <a:off x="358677" y="4317381"/>
            <a:ext cx="75860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Surface’s annotation arrow is pointing the middle of surface at symmetry plane</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914" y="862519"/>
            <a:ext cx="6466320" cy="3195592"/>
          </a:xfrm>
          <a:prstGeom prst="rect">
            <a:avLst/>
          </a:prstGeom>
        </p:spPr>
      </p:pic>
      <p:sp>
        <p:nvSpPr>
          <p:cNvPr id="15" name="TextBox 14"/>
          <p:cNvSpPr txBox="1"/>
          <p:nvPr/>
        </p:nvSpPr>
        <p:spPr>
          <a:xfrm>
            <a:off x="197942" y="695979"/>
            <a:ext cx="5618395" cy="12003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Tool #2 use CAE thermal model as source of values.</a:t>
            </a:r>
            <a:br>
              <a:rPr lang="en-US" dirty="0"/>
            </a:br>
            <a:r>
              <a:rPr lang="en-US" dirty="0"/>
              <a:t>In the case of amplitude curve defined for the </a:t>
            </a:r>
            <a:r>
              <a:rPr lang="en-US" dirty="0" err="1"/>
              <a:t>sflux</a:t>
            </a:r>
            <a:r>
              <a:rPr lang="en-US" dirty="0"/>
              <a:t> condition, it will use an multiplication of factor value and amplitude value for the specified steady state time</a:t>
            </a:r>
          </a:p>
        </p:txBody>
      </p:sp>
      <p:sp>
        <p:nvSpPr>
          <p:cNvPr id="16" name="Rounded Rectangle 15"/>
          <p:cNvSpPr/>
          <p:nvPr/>
        </p:nvSpPr>
        <p:spPr>
          <a:xfrm>
            <a:off x="4728613" y="3453766"/>
            <a:ext cx="1172566" cy="3829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smtClean="0">
              <a:solidFill>
                <a:srgbClr val="003D71"/>
              </a:solidFill>
            </a:endParaRPr>
          </a:p>
        </p:txBody>
      </p:sp>
      <p:sp>
        <p:nvSpPr>
          <p:cNvPr id="18" name="Rounded Rectangle 17"/>
          <p:cNvSpPr/>
          <p:nvPr/>
        </p:nvSpPr>
        <p:spPr>
          <a:xfrm>
            <a:off x="6734471" y="2603674"/>
            <a:ext cx="1172566" cy="3829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smtClean="0">
              <a:solidFill>
                <a:srgbClr val="003D71"/>
              </a:solidFill>
            </a:endParaRPr>
          </a:p>
        </p:txBody>
      </p:sp>
    </p:spTree>
    <p:extLst>
      <p:ext uri="{BB962C8B-B14F-4D97-AF65-F5344CB8AC3E}">
        <p14:creationId xmlns:p14="http://schemas.microsoft.com/office/powerpoint/2010/main" val="40160401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ANSYS Workbench</a:t>
            </a:r>
            <a:endParaRPr lang="en-US" dirty="0"/>
          </a:p>
        </p:txBody>
      </p:sp>
    </p:spTree>
    <p:extLst>
      <p:ext uri="{BB962C8B-B14F-4D97-AF65-F5344CB8AC3E}">
        <p14:creationId xmlns:p14="http://schemas.microsoft.com/office/powerpoint/2010/main" val="4965732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Ansys Mechanical </a:t>
            </a:r>
            <a:r>
              <a:rPr lang="en-US" dirty="0"/>
              <a:t>Scripts</a:t>
            </a:r>
          </a:p>
        </p:txBody>
      </p:sp>
      <p:sp>
        <p:nvSpPr>
          <p:cNvPr id="4" name="Slide Number Placeholder 3"/>
          <p:cNvSpPr>
            <a:spLocks noGrp="1"/>
          </p:cNvSpPr>
          <p:nvPr>
            <p:ph type="sldNum" sz="quarter" idx="2"/>
          </p:nvPr>
        </p:nvSpPr>
        <p:spPr/>
        <p:txBody>
          <a:bodyPr/>
          <a:lstStyle/>
          <a:p>
            <a:fld id="{86CB4B4D-7CA3-9044-876B-883B54F8677D}" type="slidenum">
              <a:rPr lang="en-US" smtClean="0"/>
              <a:pPr/>
              <a:t>9</a:t>
            </a:fld>
            <a:endParaRPr lang="en-US" dirty="0"/>
          </a:p>
        </p:txBody>
      </p:sp>
      <p:sp>
        <p:nvSpPr>
          <p:cNvPr id="3" name="Rectangle 2"/>
          <p:cNvSpPr/>
          <p:nvPr/>
        </p:nvSpPr>
        <p:spPr>
          <a:xfrm>
            <a:off x="298062" y="1787458"/>
            <a:ext cx="7141335" cy="278602"/>
          </a:xfrm>
          <a:prstGeom prst="rect">
            <a:avLst/>
          </a:prstGeom>
        </p:spPr>
        <p:txBody>
          <a:bodyPr wrap="square">
            <a:spAutoFit/>
          </a:bodyPr>
          <a:lstStyle/>
          <a:p>
            <a:pPr>
              <a:lnSpc>
                <a:spcPct val="106000"/>
              </a:lnSpc>
              <a:spcAft>
                <a:spcPts val="1200"/>
              </a:spcAft>
            </a:pPr>
            <a:r>
              <a:rPr lang="en-US" sz="1200" dirty="0" smtClean="0">
                <a:latin typeface="Arial" panose="020B0604020202020204" pitchFamily="34" charset="0"/>
                <a:ea typeface="Calibri" panose="020F0502020204030204" pitchFamily="34" charset="0"/>
                <a:cs typeface="Times New Roman" panose="02020603050405020304" pitchFamily="18" charset="0"/>
              </a:rPr>
              <a:t>But after </a:t>
            </a:r>
            <a:r>
              <a:rPr lang="en-US" sz="1200" dirty="0">
                <a:latin typeface="Arial" panose="020B0604020202020204" pitchFamily="34" charset="0"/>
                <a:ea typeface="Calibri" panose="020F0502020204030204" pitchFamily="34" charset="0"/>
                <a:cs typeface="Times New Roman" panose="02020603050405020304" pitchFamily="18" charset="0"/>
              </a:rPr>
              <a:t>consultation with Santhosh </a:t>
            </a:r>
            <a:r>
              <a:rPr lang="en-US" sz="1200" dirty="0" smtClean="0">
                <a:latin typeface="Arial" panose="020B0604020202020204" pitchFamily="34" charset="0"/>
                <a:ea typeface="Calibri" panose="020F0502020204030204" pitchFamily="34" charset="0"/>
                <a:cs typeface="Times New Roman" panose="02020603050405020304" pitchFamily="18" charset="0"/>
              </a:rPr>
              <a:t>M</a:t>
            </a:r>
            <a:r>
              <a:rPr lang="en-US" sz="1200" dirty="0">
                <a:latin typeface="Arial" panose="020B0604020202020204" pitchFamily="34" charset="0"/>
                <a:ea typeface="Calibri" panose="020F0502020204030204" pitchFamily="34" charset="0"/>
                <a:cs typeface="Times New Roman" panose="02020603050405020304" pitchFamily="18" charset="0"/>
              </a:rPr>
              <a:t> from Ansys India, Bangalore. </a:t>
            </a:r>
            <a:r>
              <a:rPr lang="en-US" sz="1200" dirty="0" smtClean="0">
                <a:latin typeface="Arial" panose="020B0604020202020204" pitchFamily="34" charset="0"/>
                <a:ea typeface="Calibri" panose="020F0502020204030204" pitchFamily="34" charset="0"/>
                <a:cs typeface="Times New Roman" panose="02020603050405020304" pitchFamily="18" charset="0"/>
              </a:rPr>
              <a:t>It was resaved the following: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766350" y="2157267"/>
            <a:ext cx="7141335" cy="2146165"/>
          </a:xfrm>
          <a:prstGeom prst="rect">
            <a:avLst/>
          </a:prstGeom>
        </p:spPr>
        <p:txBody>
          <a:bodyPr wrap="square">
            <a:spAutoFit/>
          </a:bodyPr>
          <a:lstStyle/>
          <a:p>
            <a:pPr>
              <a:lnSpc>
                <a:spcPct val="130000"/>
              </a:lnSpc>
            </a:pPr>
            <a:r>
              <a:rPr lang="en-US" sz="1200" i="1" dirty="0">
                <a:latin typeface="Arial" panose="020B0604020202020204" pitchFamily="34" charset="0"/>
                <a:ea typeface="Calibri" panose="020F0502020204030204" pitchFamily="34" charset="0"/>
                <a:cs typeface="Times New Roman" panose="02020603050405020304" pitchFamily="18" charset="0"/>
              </a:rPr>
              <a:t>It seems ExtAPI.Graphics.Scene.Factory2D.xxx API was quite unstable in the past.</a:t>
            </a:r>
          </a:p>
          <a:p>
            <a:pPr>
              <a:lnSpc>
                <a:spcPct val="130000"/>
              </a:lnSpc>
            </a:pPr>
            <a:r>
              <a:rPr lang="en-US" sz="1200" i="1" dirty="0">
                <a:latin typeface="Arial" panose="020B0604020202020204" pitchFamily="34" charset="0"/>
                <a:ea typeface="Calibri" panose="020F0502020204030204" pitchFamily="34" charset="0"/>
                <a:cs typeface="Times New Roman" panose="02020603050405020304" pitchFamily="18" charset="0"/>
              </a:rPr>
              <a:t>As per out data base ExtAPI.Graphics.Scene.Factory2D. worked only 16.2 and 18.1. Broke in 17.0, 17.1, 17.2, 18.0, 18.2, </a:t>
            </a:r>
            <a:r>
              <a:rPr lang="en-US" sz="1200" i="1" dirty="0" err="1">
                <a:latin typeface="Arial" panose="020B0604020202020204" pitchFamily="34" charset="0"/>
                <a:ea typeface="Calibri" panose="020F0502020204030204" pitchFamily="34" charset="0"/>
                <a:cs typeface="Times New Roman" panose="02020603050405020304" pitchFamily="18" charset="0"/>
              </a:rPr>
              <a:t>etc</a:t>
            </a:r>
            <a:r>
              <a:rPr lang="en-US" sz="1200" i="1" dirty="0">
                <a:latin typeface="Arial" panose="020B0604020202020204" pitchFamily="34" charset="0"/>
                <a:ea typeface="Calibri" panose="020F0502020204030204" pitchFamily="34" charset="0"/>
                <a:cs typeface="Times New Roman" panose="02020603050405020304" pitchFamily="18" charset="0"/>
              </a:rPr>
              <a:t>,..</a:t>
            </a:r>
          </a:p>
          <a:p>
            <a:pPr>
              <a:lnSpc>
                <a:spcPct val="130000"/>
              </a:lnSpc>
              <a:spcAft>
                <a:spcPts val="1200"/>
              </a:spcAft>
            </a:pPr>
            <a:r>
              <a:rPr lang="en-US" sz="1200" i="1" dirty="0">
                <a:latin typeface="Arial" panose="020B0604020202020204" pitchFamily="34" charset="0"/>
                <a:ea typeface="Calibri" panose="020F0502020204030204" pitchFamily="34" charset="0"/>
                <a:cs typeface="Times New Roman" panose="02020603050405020304" pitchFamily="18" charset="0"/>
              </a:rPr>
              <a:t>I tested in on latest V2019R1, I seems working as shown below.</a:t>
            </a:r>
          </a:p>
          <a:p>
            <a:pPr>
              <a:lnSpc>
                <a:spcPct val="130000"/>
              </a:lnSpc>
            </a:pPr>
            <a:r>
              <a:rPr lang="en-US" sz="1200" i="1" dirty="0" smtClean="0">
                <a:latin typeface="Arial" panose="020B0604020202020204" pitchFamily="34" charset="0"/>
                <a:ea typeface="Calibri" panose="020F0502020204030204" pitchFamily="34" charset="0"/>
                <a:cs typeface="Times New Roman" panose="02020603050405020304" pitchFamily="18" charset="0"/>
              </a:rPr>
              <a:t>“ Dear </a:t>
            </a:r>
            <a:r>
              <a:rPr lang="en-US" sz="1200" i="1" dirty="0">
                <a:latin typeface="Arial" panose="020B0604020202020204" pitchFamily="34" charset="0"/>
                <a:ea typeface="Calibri" panose="020F0502020204030204" pitchFamily="34" charset="0"/>
                <a:cs typeface="Times New Roman" panose="02020603050405020304" pitchFamily="18" charset="0"/>
              </a:rPr>
              <a:t>Victor, </a:t>
            </a:r>
            <a:endParaRPr lang="en-US" sz="1200" i="1" dirty="0">
              <a:latin typeface="Calibri" panose="020F0502020204030204" pitchFamily="34" charset="0"/>
              <a:ea typeface="Calibri" panose="020F0502020204030204" pitchFamily="34" charset="0"/>
              <a:cs typeface="Times New Roman" panose="02020603050405020304" pitchFamily="18" charset="0"/>
            </a:endParaRPr>
          </a:p>
          <a:p>
            <a:pPr>
              <a:lnSpc>
                <a:spcPct val="130000"/>
              </a:lnSpc>
            </a:pPr>
            <a:r>
              <a:rPr lang="en-US" sz="1200" i="1" dirty="0">
                <a:latin typeface="Arial" panose="020B0604020202020204" pitchFamily="34" charset="0"/>
                <a:ea typeface="Calibri" panose="020F0502020204030204" pitchFamily="34" charset="0"/>
                <a:cs typeface="Times New Roman" panose="02020603050405020304" pitchFamily="18" charset="0"/>
              </a:rPr>
              <a:t>I explore further and discussed with Ansys development team responsible for Graphics APIs.</a:t>
            </a:r>
            <a:endParaRPr lang="en-US" sz="1200" i="1" dirty="0">
              <a:latin typeface="Calibri" panose="020F0502020204030204" pitchFamily="34" charset="0"/>
              <a:ea typeface="Calibri" panose="020F0502020204030204" pitchFamily="34" charset="0"/>
              <a:cs typeface="Times New Roman" panose="02020603050405020304" pitchFamily="18" charset="0"/>
            </a:endParaRPr>
          </a:p>
          <a:p>
            <a:pPr>
              <a:lnSpc>
                <a:spcPct val="130000"/>
              </a:lnSpc>
            </a:pPr>
            <a:r>
              <a:rPr lang="en-US" sz="1200" i="1" dirty="0">
                <a:latin typeface="Arial" panose="020B0604020202020204" pitchFamily="34" charset="0"/>
                <a:ea typeface="Calibri" panose="020F0502020204030204" pitchFamily="34" charset="0"/>
                <a:cs typeface="Times New Roman" panose="02020603050405020304" pitchFamily="18" charset="0"/>
              </a:rPr>
              <a:t>In conclusion, this is an area that we're looking to cover in upcoming releases, but right now there are no tested and reliable ACT </a:t>
            </a:r>
            <a:r>
              <a:rPr lang="en-US" sz="1200" i="1" dirty="0" smtClean="0">
                <a:latin typeface="Arial" panose="020B0604020202020204" pitchFamily="34" charset="0"/>
                <a:ea typeface="Calibri" panose="020F0502020204030204" pitchFamily="34" charset="0"/>
                <a:cs typeface="Times New Roman" panose="02020603050405020304" pitchFamily="18" charset="0"/>
              </a:rPr>
              <a:t>APIs for </a:t>
            </a:r>
            <a:r>
              <a:rPr lang="en-US" sz="1200" i="1" dirty="0">
                <a:latin typeface="Arial" panose="020B0604020202020204" pitchFamily="34" charset="0"/>
                <a:ea typeface="Calibri" panose="020F0502020204030204" pitchFamily="34" charset="0"/>
                <a:cs typeface="Times New Roman" panose="02020603050405020304" pitchFamily="18" charset="0"/>
              </a:rPr>
              <a:t>your annotations requirement. </a:t>
            </a:r>
            <a:r>
              <a:rPr lang="en-US" sz="1200" i="1" dirty="0" smtClean="0">
                <a:latin typeface="Arial" panose="020B0604020202020204" pitchFamily="34" charset="0"/>
                <a:ea typeface="Calibri" panose="020F0502020204030204" pitchFamily="34" charset="0"/>
                <a:cs typeface="Times New Roman" panose="02020603050405020304" pitchFamily="18" charset="0"/>
              </a:rPr>
              <a:t>“</a:t>
            </a:r>
            <a:endParaRPr lang="en-US" sz="1200" i="1"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298063" y="628455"/>
            <a:ext cx="7141335" cy="1062855"/>
          </a:xfrm>
          <a:prstGeom prst="rect">
            <a:avLst/>
          </a:prstGeom>
        </p:spPr>
        <p:txBody>
          <a:bodyPr wrap="square">
            <a:spAutoFit/>
          </a:bodyPr>
          <a:lstStyle/>
          <a:p>
            <a:pPr>
              <a:lnSpc>
                <a:spcPct val="106000"/>
              </a:lnSpc>
            </a:pPr>
            <a:r>
              <a:rPr lang="en-US" sz="1200" dirty="0" smtClean="0">
                <a:latin typeface="Arial" panose="020B0604020202020204" pitchFamily="34" charset="0"/>
                <a:ea typeface="Calibri" panose="020F0502020204030204" pitchFamily="34" charset="0"/>
                <a:cs typeface="Times New Roman" panose="02020603050405020304" pitchFamily="18" charset="0"/>
              </a:rPr>
              <a:t>Graphics annotation can be created with the following:</a:t>
            </a:r>
          </a:p>
          <a:p>
            <a:pPr lvl="1">
              <a:lnSpc>
                <a:spcPct val="106000"/>
              </a:lnSpc>
            </a:pPr>
            <a:r>
              <a:rPr lang="en-US" sz="1200" dirty="0">
                <a:latin typeface="Calibri" panose="020F0502020204030204" pitchFamily="34" charset="0"/>
                <a:ea typeface="Calibri" panose="020F0502020204030204" pitchFamily="34" charset="0"/>
                <a:cs typeface="Times New Roman" panose="02020603050405020304" pitchFamily="18" charset="0"/>
              </a:rPr>
              <a:t>Point = </a:t>
            </a:r>
            <a:r>
              <a:rPr lang="en-US" sz="1200" dirty="0" err="1">
                <a:latin typeface="Calibri" panose="020F0502020204030204" pitchFamily="34" charset="0"/>
                <a:ea typeface="Calibri" panose="020F0502020204030204" pitchFamily="34" charset="0"/>
                <a:cs typeface="Times New Roman" panose="02020603050405020304" pitchFamily="18" charset="0"/>
              </a:rPr>
              <a:t>ExtAPI.Graphics.CreateWorldPoint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lvl="1">
              <a:lnSpc>
                <a:spcPct val="106000"/>
              </a:lnSpc>
            </a:pPr>
            <a:r>
              <a:rPr lang="en-US" sz="1200" dirty="0">
                <a:latin typeface="Calibri" panose="020F0502020204030204" pitchFamily="34" charset="0"/>
                <a:ea typeface="Calibri" panose="020F0502020204030204" pitchFamily="34" charset="0"/>
                <a:cs typeface="Times New Roman" panose="02020603050405020304" pitchFamily="18" charset="0"/>
              </a:rPr>
              <a:t>Pt = Point(0.1, 0, 0)</a:t>
            </a:r>
          </a:p>
          <a:p>
            <a:pPr lvl="1">
              <a:lnSpc>
                <a:spcPct val="106000"/>
              </a:lnSpc>
            </a:pPr>
            <a:r>
              <a:rPr lang="en-US" sz="1200" dirty="0">
                <a:latin typeface="Calibri" panose="020F0502020204030204" pitchFamily="34" charset="0"/>
                <a:ea typeface="Calibri" panose="020F0502020204030204" pitchFamily="34" charset="0"/>
                <a:cs typeface="Times New Roman" panose="02020603050405020304" pitchFamily="18" charset="0"/>
              </a:rPr>
              <a:t>Label = ExtAPI.Graphics.Scene.Factory2D.CreateText(Pt, "Testing")</a:t>
            </a:r>
          </a:p>
          <a:p>
            <a:pPr lvl="1">
              <a:lnSpc>
                <a:spcPct val="106000"/>
              </a:lnSpc>
            </a:pPr>
            <a:r>
              <a:rPr lang="en-US" sz="1200" dirty="0" err="1">
                <a:latin typeface="Calibri" panose="020F0502020204030204" pitchFamily="34" charset="0"/>
                <a:ea typeface="Calibri" panose="020F0502020204030204" pitchFamily="34" charset="0"/>
                <a:cs typeface="Times New Roman" panose="02020603050405020304" pitchFamily="18" charset="0"/>
              </a:rPr>
              <a:t>Label.Color</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smtClean="0">
                <a:latin typeface="Calibri" panose="020F0502020204030204" pitchFamily="34" charset="0"/>
                <a:ea typeface="Calibri" panose="020F0502020204030204" pitchFamily="34" charset="0"/>
                <a:cs typeface="Times New Roman" panose="02020603050405020304" pitchFamily="18" charset="0"/>
              </a:rPr>
              <a:t>0x000000</a:t>
            </a:r>
          </a:p>
        </p:txBody>
      </p:sp>
      <p:sp>
        <p:nvSpPr>
          <p:cNvPr id="12" name="TextBox 11"/>
          <p:cNvSpPr txBox="1"/>
          <p:nvPr/>
        </p:nvSpPr>
        <p:spPr>
          <a:xfrm>
            <a:off x="298062" y="4303432"/>
            <a:ext cx="7609623" cy="36933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smtClean="0"/>
              <a:t>Conclusion: Now </a:t>
            </a:r>
            <a:r>
              <a:rPr lang="en-US" dirty="0" err="1" smtClean="0"/>
              <a:t>Ansys</a:t>
            </a:r>
            <a:r>
              <a:rPr lang="en-US" dirty="0"/>
              <a:t> Mechanical </a:t>
            </a:r>
            <a:r>
              <a:rPr lang="en-US" dirty="0" smtClean="0"/>
              <a:t>have no technical abilities to create the tools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86493888"/>
              </p:ext>
            </p:extLst>
          </p:nvPr>
        </p:nvGraphicFramePr>
        <p:xfrm>
          <a:off x="7271972" y="1586660"/>
          <a:ext cx="914400" cy="771525"/>
        </p:xfrm>
        <a:graphic>
          <a:graphicData uri="http://schemas.openxmlformats.org/presentationml/2006/ole">
            <mc:AlternateContent xmlns:mc="http://schemas.openxmlformats.org/markup-compatibility/2006">
              <mc:Choice xmlns:v="urn:schemas-microsoft-com:vml" Requires="v">
                <p:oleObj spid="_x0000_s1102"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7271972" y="158666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73139177"/>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fosys-Corporate-Presentation-Template [Compatibility Mode]" id="{0EBF8010-0B03-437E-A676-EDE194D25BBA}" vid="{B1BF83C5-FF16-4970-8511-F0F18721BE02}"/>
    </a:ext>
  </a:ext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Infosys-Corporate-Presentation-Template</Template>
  <TotalTime>6483</TotalTime>
  <Words>2233</Words>
  <Application>Microsoft Office PowerPoint</Application>
  <PresentationFormat>On-screen Show (16:9)</PresentationFormat>
  <Paragraphs>550</Paragraphs>
  <Slides>52</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Arial</vt:lpstr>
      <vt:lpstr>Calibri</vt:lpstr>
      <vt:lpstr>Times New Roman</vt:lpstr>
      <vt:lpstr>Wingdings</vt:lpstr>
      <vt:lpstr>Infosys Template 1</vt:lpstr>
      <vt:lpstr>Packager Shell Object</vt:lpstr>
      <vt:lpstr>Annotation tools</vt:lpstr>
      <vt:lpstr>Summary</vt:lpstr>
      <vt:lpstr>ABAQUS CAE scripts</vt:lpstr>
      <vt:lpstr>ABAQUS CAE Scripts</vt:lpstr>
      <vt:lpstr>ABAQUS CAE Scripts</vt:lpstr>
      <vt:lpstr>ABAQUS CAE Scripts</vt:lpstr>
      <vt:lpstr>ABAQUS CAE Scripts</vt:lpstr>
      <vt:lpstr>ANSYS Workbench</vt:lpstr>
      <vt:lpstr>Ansys Mechanical Scripts</vt:lpstr>
      <vt:lpstr>As solution: Workbench -&gt; APDL</vt:lpstr>
      <vt:lpstr>Workbench -&gt; APDL</vt:lpstr>
      <vt:lpstr>ANSYS APDL</vt:lpstr>
      <vt:lpstr>APDL Commands for an annotation</vt:lpstr>
      <vt:lpstr>APDL Commands for an annotation</vt:lpstr>
      <vt:lpstr>APDL Commands for an annotation - Example</vt:lpstr>
      <vt:lpstr>APDL Commands for a texture annotation</vt:lpstr>
      <vt:lpstr>Zone Visualization. BCs</vt:lpstr>
      <vt:lpstr>Zone Visualization. Components</vt:lpstr>
      <vt:lpstr>Zone Visualization. Surface Elements</vt:lpstr>
      <vt:lpstr>Main issues and solutions for APDL</vt:lpstr>
      <vt:lpstr>APDL methods for annotations</vt:lpstr>
      <vt:lpstr>ParaView</vt:lpstr>
      <vt:lpstr>Workbench export to ParaView</vt:lpstr>
      <vt:lpstr>Workbench export to ParaView. Problems</vt:lpstr>
      <vt:lpstr>Named Selection visualization in Paraview</vt:lpstr>
      <vt:lpstr>Access to vtkMultiBlockDataSet in Paraview. CGNS</vt:lpstr>
      <vt:lpstr>Annotation creation</vt:lpstr>
      <vt:lpstr>Paraview</vt:lpstr>
      <vt:lpstr>CGNS import script </vt:lpstr>
      <vt:lpstr>Excel file for CGNS import script</vt:lpstr>
      <vt:lpstr>Python settings to open Excel file</vt:lpstr>
      <vt:lpstr>How to run Paraview</vt:lpstr>
      <vt:lpstr>Edit the script</vt:lpstr>
      <vt:lpstr>Run the script</vt:lpstr>
      <vt:lpstr>ParaView through vtm-file</vt:lpstr>
      <vt:lpstr>Workbench export to ParaView</vt:lpstr>
      <vt:lpstr>Excel file for creating of VTM file</vt:lpstr>
      <vt:lpstr>vtkUnstructuredGrid creation</vt:lpstr>
      <vt:lpstr>vtkMultiBlockDataSet creation</vt:lpstr>
      <vt:lpstr>How to load vtm in Paraview with annotations</vt:lpstr>
      <vt:lpstr>Edit the script</vt:lpstr>
      <vt:lpstr>Run the script</vt:lpstr>
      <vt:lpstr>Paraview</vt:lpstr>
      <vt:lpstr>Annotations settings</vt:lpstr>
      <vt:lpstr>ParaView through vtm-file</vt:lpstr>
      <vt:lpstr>Additional steps of preparation</vt:lpstr>
      <vt:lpstr>Thank you</vt:lpstr>
      <vt:lpstr>Libraries for PNG</vt:lpstr>
      <vt:lpstr>pyCGNS</vt:lpstr>
      <vt:lpstr>Python to exe</vt:lpstr>
      <vt:lpstr>VTK</vt:lpstr>
      <vt:lpstr>VTK</vt:lpstr>
    </vt:vector>
  </TitlesOfParts>
  <Company>Infosys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ANDREY SPASOV</dc:creator>
  <cp:lastModifiedBy>ALEXEY MAKRUSHIN</cp:lastModifiedBy>
  <cp:revision>282</cp:revision>
  <cp:lastPrinted>2019-03-26T08:15:43Z</cp:lastPrinted>
  <dcterms:created xsi:type="dcterms:W3CDTF">2019-03-22T06:42:09Z</dcterms:created>
  <dcterms:modified xsi:type="dcterms:W3CDTF">2020-07-03T16:21:47Z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Rahul_S02@ad.infosys.com</vt:lpwstr>
  </property>
  <property fmtid="{D5CDD505-2E9C-101B-9397-08002B2CF9AE}" pid="8" name="MSIP_Label_be4b3411-284d-4d31-bd4f-bc13ef7f1fd6_SetDate">
    <vt:lpwstr>2019-01-31T06:33:15.2551880Z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Rahul_S02@ad.infosys.com</vt:lpwstr>
  </property>
  <property fmtid="{D5CDD505-2E9C-101B-9397-08002B2CF9AE}" pid="15" name="MSIP_Label_a0819fa7-4367-4500-ba88-dd630d977609_SetDate">
    <vt:lpwstr>2019-01-31T06:33:15.2551880Z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